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34"/>
  </p:notesMasterIdLst>
  <p:sldIdLst>
    <p:sldId id="364" r:id="rId2"/>
    <p:sldId id="336" r:id="rId3"/>
    <p:sldId id="365" r:id="rId4"/>
    <p:sldId id="302" r:id="rId5"/>
    <p:sldId id="303" r:id="rId6"/>
    <p:sldId id="305" r:id="rId7"/>
    <p:sldId id="304" r:id="rId8"/>
    <p:sldId id="306" r:id="rId9"/>
    <p:sldId id="307" r:id="rId10"/>
    <p:sldId id="308" r:id="rId11"/>
    <p:sldId id="309" r:id="rId12"/>
    <p:sldId id="310" r:id="rId13"/>
    <p:sldId id="311" r:id="rId14"/>
    <p:sldId id="331" r:id="rId15"/>
    <p:sldId id="332" r:id="rId16"/>
    <p:sldId id="333" r:id="rId17"/>
    <p:sldId id="334" r:id="rId18"/>
    <p:sldId id="312" r:id="rId19"/>
    <p:sldId id="313" r:id="rId20"/>
    <p:sldId id="314" r:id="rId21"/>
    <p:sldId id="325" r:id="rId22"/>
    <p:sldId id="326" r:id="rId23"/>
    <p:sldId id="316" r:id="rId24"/>
    <p:sldId id="317" r:id="rId25"/>
    <p:sldId id="319" r:id="rId26"/>
    <p:sldId id="329" r:id="rId27"/>
    <p:sldId id="318" r:id="rId28"/>
    <p:sldId id="321" r:id="rId29"/>
    <p:sldId id="330" r:id="rId30"/>
    <p:sldId id="323" r:id="rId31"/>
    <p:sldId id="324" r:id="rId32"/>
    <p:sldId id="366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387" autoAdjust="0"/>
  </p:normalViewPr>
  <p:slideViewPr>
    <p:cSldViewPr>
      <p:cViewPr varScale="1">
        <p:scale>
          <a:sx n="87" d="100"/>
          <a:sy n="87" d="100"/>
        </p:scale>
        <p:origin x="515" y="3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347" y="5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B88765-53B1-471B-B83E-CEB2D73EC094}" type="doc">
      <dgm:prSet loTypeId="urn:microsoft.com/office/officeart/2005/8/layout/radial4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F9F7FD86-DF0C-467A-9107-9E1A008AC0DD}">
      <dgm:prSet phldrT="[Texto]"/>
      <dgm:spPr>
        <a:solidFill>
          <a:srgbClr val="FFC000"/>
        </a:solidFill>
      </dgm:spPr>
      <dgm:t>
        <a:bodyPr/>
        <a:lstStyle/>
        <a:p>
          <a:r>
            <a:rPr lang="es-NI">
              <a:solidFill>
                <a:srgbClr val="002060"/>
              </a:solidFill>
            </a:rPr>
            <a:t>Diagnóstico Área de Influencia</a:t>
          </a:r>
        </a:p>
      </dgm:t>
    </dgm:pt>
    <dgm:pt modelId="{2456F967-2747-4AAA-9934-C93B4033527D}" type="parTrans" cxnId="{57A5290B-0DC0-4423-9D2F-CF976BBE660C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FAC2FDD2-D8AC-4326-B15B-B0849B473FAB}" type="sibTrans" cxnId="{57A5290B-0DC0-4423-9D2F-CF976BBE660C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5F66A02B-F7D6-4973-88EB-6B174CCB262D}">
      <dgm:prSet phldrT="[Texto]"/>
      <dgm:spPr>
        <a:solidFill>
          <a:srgbClr val="FFC000"/>
        </a:solidFill>
      </dgm:spPr>
      <dgm:t>
        <a:bodyPr/>
        <a:lstStyle/>
        <a:p>
          <a:r>
            <a:rPr lang="es-NI">
              <a:solidFill>
                <a:srgbClr val="002060"/>
              </a:solidFill>
            </a:rPr>
            <a:t>Localización del proyecto</a:t>
          </a:r>
        </a:p>
      </dgm:t>
    </dgm:pt>
    <dgm:pt modelId="{631A74B5-99D1-467B-BC08-7CE806ADC6C9}" type="parTrans" cxnId="{74525697-8F77-4D98-88B6-237FA1FA59B3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8C6CDDD1-413B-4AFA-A650-CF11B26EF0E9}" type="sibTrans" cxnId="{74525697-8F77-4D98-88B6-237FA1FA59B3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F1A7462E-2F18-4545-ACC7-ECEB3847D891}">
      <dgm:prSet phldrT="[Texto]"/>
      <dgm:spPr>
        <a:solidFill>
          <a:srgbClr val="FFC000"/>
        </a:solidFill>
      </dgm:spPr>
      <dgm:t>
        <a:bodyPr/>
        <a:lstStyle/>
        <a:p>
          <a:r>
            <a:rPr lang="es-NI" dirty="0">
              <a:solidFill>
                <a:srgbClr val="002060"/>
              </a:solidFill>
            </a:rPr>
            <a:t>Comunidades que interaccionan con la comunidad de emplazamiento del proyecto</a:t>
          </a:r>
        </a:p>
      </dgm:t>
    </dgm:pt>
    <dgm:pt modelId="{35274221-EFAC-4FC9-B31F-1D4D6AE9E92C}" type="parTrans" cxnId="{7CA1B66C-E370-4512-90CD-FD49829B47A0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0C82C710-422A-4A9E-8DA1-85B1C6700FD3}" type="sibTrans" cxnId="{7CA1B66C-E370-4512-90CD-FD49829B47A0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7186F6E6-17EB-4F31-84EA-BD0A23CB0F90}">
      <dgm:prSet phldrT="[Texto]"/>
      <dgm:spPr>
        <a:solidFill>
          <a:srgbClr val="FFC000"/>
        </a:solidFill>
      </dgm:spPr>
      <dgm:t>
        <a:bodyPr/>
        <a:lstStyle/>
        <a:p>
          <a:r>
            <a:rPr lang="es-NI" dirty="0">
              <a:solidFill>
                <a:srgbClr val="002060"/>
              </a:solidFill>
            </a:rPr>
            <a:t>Principales características geográficas, climáticas, físicas, económicas, productivas  y sociales</a:t>
          </a:r>
        </a:p>
      </dgm:t>
    </dgm:pt>
    <dgm:pt modelId="{E692F98F-72C5-4D01-A9EC-0A5F5EE6AD2E}" type="parTrans" cxnId="{54B8A782-0929-4005-9CEF-80C5922DACB9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D0D0BD86-A2CC-4A28-B42D-164C92FFD459}" type="sibTrans" cxnId="{54B8A782-0929-4005-9CEF-80C5922DACB9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8BA88087-AE9D-4C89-9CD1-DA544669074A}">
      <dgm:prSet/>
      <dgm:spPr>
        <a:solidFill>
          <a:srgbClr val="FFFF00"/>
        </a:solidFill>
      </dgm:spPr>
      <dgm:t>
        <a:bodyPr/>
        <a:lstStyle/>
        <a:p>
          <a:r>
            <a:rPr lang="es-NI">
              <a:solidFill>
                <a:srgbClr val="002060"/>
              </a:solidFill>
            </a:rPr>
            <a:t>Amenazas o riesgos presentes en el área de influencia</a:t>
          </a:r>
        </a:p>
      </dgm:t>
    </dgm:pt>
    <dgm:pt modelId="{FF974DBA-6A4B-4F29-A3DE-31BF3ECA9A67}" type="parTrans" cxnId="{84ED7A93-DBF5-467E-A0D3-3F1092816279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912D8F2C-3652-441E-B4B5-12319E40A8C7}" type="sibTrans" cxnId="{84ED7A93-DBF5-467E-A0D3-3F1092816279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C1D8C414-8BCF-4B42-A844-165793EA64D0}" type="pres">
      <dgm:prSet presAssocID="{38B88765-53B1-471B-B83E-CEB2D73EC09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NI"/>
        </a:p>
      </dgm:t>
    </dgm:pt>
    <dgm:pt modelId="{D0265D87-2E59-44FA-9FCE-F434BF21161B}" type="pres">
      <dgm:prSet presAssocID="{F9F7FD86-DF0C-467A-9107-9E1A008AC0DD}" presName="centerShape" presStyleLbl="node0" presStyleIdx="0" presStyleCnt="1"/>
      <dgm:spPr/>
      <dgm:t>
        <a:bodyPr/>
        <a:lstStyle/>
        <a:p>
          <a:endParaRPr lang="es-NI"/>
        </a:p>
      </dgm:t>
    </dgm:pt>
    <dgm:pt modelId="{F541C672-A722-4507-AB75-75BA4628B26E}" type="pres">
      <dgm:prSet presAssocID="{631A74B5-99D1-467B-BC08-7CE806ADC6C9}" presName="parTrans" presStyleLbl="bgSibTrans2D1" presStyleIdx="0" presStyleCnt="4"/>
      <dgm:spPr/>
      <dgm:t>
        <a:bodyPr/>
        <a:lstStyle/>
        <a:p>
          <a:endParaRPr lang="es-NI"/>
        </a:p>
      </dgm:t>
    </dgm:pt>
    <dgm:pt modelId="{89ED88DE-CBBB-49F8-BACF-4D635F8FA3CF}" type="pres">
      <dgm:prSet presAssocID="{5F66A02B-F7D6-4973-88EB-6B174CCB262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8B515AC2-01D1-4085-BCC7-C092FC4CA014}" type="pres">
      <dgm:prSet presAssocID="{35274221-EFAC-4FC9-B31F-1D4D6AE9E92C}" presName="parTrans" presStyleLbl="bgSibTrans2D1" presStyleIdx="1" presStyleCnt="4"/>
      <dgm:spPr/>
      <dgm:t>
        <a:bodyPr/>
        <a:lstStyle/>
        <a:p>
          <a:endParaRPr lang="es-NI"/>
        </a:p>
      </dgm:t>
    </dgm:pt>
    <dgm:pt modelId="{6C82255E-20D4-43FF-84F7-8E7E839D5789}" type="pres">
      <dgm:prSet presAssocID="{F1A7462E-2F18-4545-ACC7-ECEB3847D89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DAC242E8-5172-4893-BC74-8DD19C546D46}" type="pres">
      <dgm:prSet presAssocID="{E692F98F-72C5-4D01-A9EC-0A5F5EE6AD2E}" presName="parTrans" presStyleLbl="bgSibTrans2D1" presStyleIdx="2" presStyleCnt="4"/>
      <dgm:spPr/>
      <dgm:t>
        <a:bodyPr/>
        <a:lstStyle/>
        <a:p>
          <a:endParaRPr lang="es-NI"/>
        </a:p>
      </dgm:t>
    </dgm:pt>
    <dgm:pt modelId="{5FD33EC3-6398-4AFE-9B34-21F8C3773DC8}" type="pres">
      <dgm:prSet presAssocID="{7186F6E6-17EB-4F31-84EA-BD0A23CB0F9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1E3EFB5F-FD1C-4F26-BB53-31FAC705C332}" type="pres">
      <dgm:prSet presAssocID="{FF974DBA-6A4B-4F29-A3DE-31BF3ECA9A67}" presName="parTrans" presStyleLbl="bgSibTrans2D1" presStyleIdx="3" presStyleCnt="4"/>
      <dgm:spPr/>
      <dgm:t>
        <a:bodyPr/>
        <a:lstStyle/>
        <a:p>
          <a:endParaRPr lang="es-NI"/>
        </a:p>
      </dgm:t>
    </dgm:pt>
    <dgm:pt modelId="{DF54B543-C685-4974-A8F9-5DB0202FEE22}" type="pres">
      <dgm:prSet presAssocID="{8BA88087-AE9D-4C89-9CD1-DA544669074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08E562A4-F77D-4202-B1A7-66BDC7B713AA}" type="presOf" srcId="{631A74B5-99D1-467B-BC08-7CE806ADC6C9}" destId="{F541C672-A722-4507-AB75-75BA4628B26E}" srcOrd="0" destOrd="0" presId="urn:microsoft.com/office/officeart/2005/8/layout/radial4"/>
    <dgm:cxn modelId="{7D60DE4B-D1BE-4018-A229-3F72D7C3A25F}" type="presOf" srcId="{F1A7462E-2F18-4545-ACC7-ECEB3847D891}" destId="{6C82255E-20D4-43FF-84F7-8E7E839D5789}" srcOrd="0" destOrd="0" presId="urn:microsoft.com/office/officeart/2005/8/layout/radial4"/>
    <dgm:cxn modelId="{0F6A700B-92C3-46D1-983A-32B70FB7DCE6}" type="presOf" srcId="{8BA88087-AE9D-4C89-9CD1-DA544669074A}" destId="{DF54B543-C685-4974-A8F9-5DB0202FEE22}" srcOrd="0" destOrd="0" presId="urn:microsoft.com/office/officeart/2005/8/layout/radial4"/>
    <dgm:cxn modelId="{432B32AC-E7EF-4E73-97AD-F2F3DF2B171D}" type="presOf" srcId="{FF974DBA-6A4B-4F29-A3DE-31BF3ECA9A67}" destId="{1E3EFB5F-FD1C-4F26-BB53-31FAC705C332}" srcOrd="0" destOrd="0" presId="urn:microsoft.com/office/officeart/2005/8/layout/radial4"/>
    <dgm:cxn modelId="{84ED7A93-DBF5-467E-A0D3-3F1092816279}" srcId="{F9F7FD86-DF0C-467A-9107-9E1A008AC0DD}" destId="{8BA88087-AE9D-4C89-9CD1-DA544669074A}" srcOrd="3" destOrd="0" parTransId="{FF974DBA-6A4B-4F29-A3DE-31BF3ECA9A67}" sibTransId="{912D8F2C-3652-441E-B4B5-12319E40A8C7}"/>
    <dgm:cxn modelId="{460E60EB-33CF-457A-B39D-3DACAB45C050}" type="presOf" srcId="{F9F7FD86-DF0C-467A-9107-9E1A008AC0DD}" destId="{D0265D87-2E59-44FA-9FCE-F434BF21161B}" srcOrd="0" destOrd="0" presId="urn:microsoft.com/office/officeart/2005/8/layout/radial4"/>
    <dgm:cxn modelId="{6D8AC554-3D97-413D-842D-72D2B9782624}" type="presOf" srcId="{7186F6E6-17EB-4F31-84EA-BD0A23CB0F90}" destId="{5FD33EC3-6398-4AFE-9B34-21F8C3773DC8}" srcOrd="0" destOrd="0" presId="urn:microsoft.com/office/officeart/2005/8/layout/radial4"/>
    <dgm:cxn modelId="{18AF7786-E498-4DCE-91DD-EA44D45FE1E8}" type="presOf" srcId="{E692F98F-72C5-4D01-A9EC-0A5F5EE6AD2E}" destId="{DAC242E8-5172-4893-BC74-8DD19C546D46}" srcOrd="0" destOrd="0" presId="urn:microsoft.com/office/officeart/2005/8/layout/radial4"/>
    <dgm:cxn modelId="{448A028F-2ECE-4059-8631-59694C8DC1F9}" type="presOf" srcId="{38B88765-53B1-471B-B83E-CEB2D73EC094}" destId="{C1D8C414-8BCF-4B42-A844-165793EA64D0}" srcOrd="0" destOrd="0" presId="urn:microsoft.com/office/officeart/2005/8/layout/radial4"/>
    <dgm:cxn modelId="{57A5290B-0DC0-4423-9D2F-CF976BBE660C}" srcId="{38B88765-53B1-471B-B83E-CEB2D73EC094}" destId="{F9F7FD86-DF0C-467A-9107-9E1A008AC0DD}" srcOrd="0" destOrd="0" parTransId="{2456F967-2747-4AAA-9934-C93B4033527D}" sibTransId="{FAC2FDD2-D8AC-4326-B15B-B0849B473FAB}"/>
    <dgm:cxn modelId="{74525697-8F77-4D98-88B6-237FA1FA59B3}" srcId="{F9F7FD86-DF0C-467A-9107-9E1A008AC0DD}" destId="{5F66A02B-F7D6-4973-88EB-6B174CCB262D}" srcOrd="0" destOrd="0" parTransId="{631A74B5-99D1-467B-BC08-7CE806ADC6C9}" sibTransId="{8C6CDDD1-413B-4AFA-A650-CF11B26EF0E9}"/>
    <dgm:cxn modelId="{13E0DF46-FD9E-4BC7-8683-A762AD2F3D92}" type="presOf" srcId="{5F66A02B-F7D6-4973-88EB-6B174CCB262D}" destId="{89ED88DE-CBBB-49F8-BACF-4D635F8FA3CF}" srcOrd="0" destOrd="0" presId="urn:microsoft.com/office/officeart/2005/8/layout/radial4"/>
    <dgm:cxn modelId="{54B8A782-0929-4005-9CEF-80C5922DACB9}" srcId="{F9F7FD86-DF0C-467A-9107-9E1A008AC0DD}" destId="{7186F6E6-17EB-4F31-84EA-BD0A23CB0F90}" srcOrd="2" destOrd="0" parTransId="{E692F98F-72C5-4D01-A9EC-0A5F5EE6AD2E}" sibTransId="{D0D0BD86-A2CC-4A28-B42D-164C92FFD459}"/>
    <dgm:cxn modelId="{B8B43627-D290-4AFD-9551-A60E5689E98E}" type="presOf" srcId="{35274221-EFAC-4FC9-B31F-1D4D6AE9E92C}" destId="{8B515AC2-01D1-4085-BCC7-C092FC4CA014}" srcOrd="0" destOrd="0" presId="urn:microsoft.com/office/officeart/2005/8/layout/radial4"/>
    <dgm:cxn modelId="{7CA1B66C-E370-4512-90CD-FD49829B47A0}" srcId="{F9F7FD86-DF0C-467A-9107-9E1A008AC0DD}" destId="{F1A7462E-2F18-4545-ACC7-ECEB3847D891}" srcOrd="1" destOrd="0" parTransId="{35274221-EFAC-4FC9-B31F-1D4D6AE9E92C}" sibTransId="{0C82C710-422A-4A9E-8DA1-85B1C6700FD3}"/>
    <dgm:cxn modelId="{31F5016A-C2FB-4813-8753-10AAD642DBEF}" type="presParOf" srcId="{C1D8C414-8BCF-4B42-A844-165793EA64D0}" destId="{D0265D87-2E59-44FA-9FCE-F434BF21161B}" srcOrd="0" destOrd="0" presId="urn:microsoft.com/office/officeart/2005/8/layout/radial4"/>
    <dgm:cxn modelId="{5506BAFB-5C93-46DC-B385-C40B04D2C96F}" type="presParOf" srcId="{C1D8C414-8BCF-4B42-A844-165793EA64D0}" destId="{F541C672-A722-4507-AB75-75BA4628B26E}" srcOrd="1" destOrd="0" presId="urn:microsoft.com/office/officeart/2005/8/layout/radial4"/>
    <dgm:cxn modelId="{D729032D-EC3A-4003-B3CB-80609EA84CF2}" type="presParOf" srcId="{C1D8C414-8BCF-4B42-A844-165793EA64D0}" destId="{89ED88DE-CBBB-49F8-BACF-4D635F8FA3CF}" srcOrd="2" destOrd="0" presId="urn:microsoft.com/office/officeart/2005/8/layout/radial4"/>
    <dgm:cxn modelId="{8B586823-8000-4084-A6F4-B9238CE74A61}" type="presParOf" srcId="{C1D8C414-8BCF-4B42-A844-165793EA64D0}" destId="{8B515AC2-01D1-4085-BCC7-C092FC4CA014}" srcOrd="3" destOrd="0" presId="urn:microsoft.com/office/officeart/2005/8/layout/radial4"/>
    <dgm:cxn modelId="{A5B401D9-54BB-4B76-9FEB-DDB84F2003FD}" type="presParOf" srcId="{C1D8C414-8BCF-4B42-A844-165793EA64D0}" destId="{6C82255E-20D4-43FF-84F7-8E7E839D5789}" srcOrd="4" destOrd="0" presId="urn:microsoft.com/office/officeart/2005/8/layout/radial4"/>
    <dgm:cxn modelId="{83E6897B-CAB7-4AED-8A19-34D909EAEBAD}" type="presParOf" srcId="{C1D8C414-8BCF-4B42-A844-165793EA64D0}" destId="{DAC242E8-5172-4893-BC74-8DD19C546D46}" srcOrd="5" destOrd="0" presId="urn:microsoft.com/office/officeart/2005/8/layout/radial4"/>
    <dgm:cxn modelId="{1034F7A4-8A7B-4821-964C-B8A91ADD3174}" type="presParOf" srcId="{C1D8C414-8BCF-4B42-A844-165793EA64D0}" destId="{5FD33EC3-6398-4AFE-9B34-21F8C3773DC8}" srcOrd="6" destOrd="0" presId="urn:microsoft.com/office/officeart/2005/8/layout/radial4"/>
    <dgm:cxn modelId="{F77079FA-0E00-40AC-9371-8FE4B8CB2FEA}" type="presParOf" srcId="{C1D8C414-8BCF-4B42-A844-165793EA64D0}" destId="{1E3EFB5F-FD1C-4F26-BB53-31FAC705C332}" srcOrd="7" destOrd="0" presId="urn:microsoft.com/office/officeart/2005/8/layout/radial4"/>
    <dgm:cxn modelId="{849BADFC-4187-4ABF-B47E-D6579DB7C212}" type="presParOf" srcId="{C1D8C414-8BCF-4B42-A844-165793EA64D0}" destId="{DF54B543-C685-4974-A8F9-5DB0202FEE22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3236A1-FEC8-4A95-94B8-DB5520424D65}" type="doc">
      <dgm:prSet loTypeId="urn:microsoft.com/office/officeart/2009/layout/CircleArrowProcess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0444B4A4-3D30-46B6-97EB-8569144EACA0}">
      <dgm:prSet phldrT="[Texto]" custT="1"/>
      <dgm:spPr/>
      <dgm:t>
        <a:bodyPr/>
        <a:lstStyle/>
        <a:p>
          <a:r>
            <a:rPr lang="en-US" sz="1200" b="1" smtClean="0"/>
            <a:t>Grupos afectados por el problema o por el proyecto</a:t>
          </a:r>
          <a:endParaRPr lang="es-NI" sz="1200" b="1" dirty="0"/>
        </a:p>
      </dgm:t>
    </dgm:pt>
    <dgm:pt modelId="{EF4DF949-14C6-425A-98F8-8B5D5D9B198F}" type="parTrans" cxnId="{53B37BF3-BA35-4A0F-B677-093B9F98A6A7}">
      <dgm:prSet/>
      <dgm:spPr/>
      <dgm:t>
        <a:bodyPr/>
        <a:lstStyle/>
        <a:p>
          <a:endParaRPr lang="es-NI" sz="2800" b="1">
            <a:solidFill>
              <a:srgbClr val="0070C0"/>
            </a:solidFill>
          </a:endParaRPr>
        </a:p>
      </dgm:t>
    </dgm:pt>
    <dgm:pt modelId="{282A2AB0-FD02-4323-9360-A2A8CE152E8A}" type="sibTrans" cxnId="{53B37BF3-BA35-4A0F-B677-093B9F98A6A7}">
      <dgm:prSet/>
      <dgm:spPr/>
      <dgm:t>
        <a:bodyPr/>
        <a:lstStyle/>
        <a:p>
          <a:endParaRPr lang="es-NI" sz="2800" b="1">
            <a:solidFill>
              <a:srgbClr val="0070C0"/>
            </a:solidFill>
          </a:endParaRPr>
        </a:p>
      </dgm:t>
    </dgm:pt>
    <dgm:pt modelId="{A73850EB-AE95-4993-953F-5E66878AF772}">
      <dgm:prSet phldrT="[Texto]" custT="1"/>
      <dgm:spPr/>
      <dgm:t>
        <a:bodyPr/>
        <a:lstStyle/>
        <a:p>
          <a:r>
            <a:rPr lang="en-US" sz="1200" b="1" smtClean="0"/>
            <a:t>Características sociales, económicas, culturales, políticas</a:t>
          </a:r>
          <a:endParaRPr lang="es-NI" sz="1200" b="1" dirty="0"/>
        </a:p>
      </dgm:t>
    </dgm:pt>
    <dgm:pt modelId="{1E05216C-A956-48B9-8749-EE6BE7A21894}" type="parTrans" cxnId="{387F915B-EB57-41B7-9DB6-6FE2850342F8}">
      <dgm:prSet/>
      <dgm:spPr/>
      <dgm:t>
        <a:bodyPr/>
        <a:lstStyle/>
        <a:p>
          <a:endParaRPr lang="es-NI" sz="2800" b="1">
            <a:solidFill>
              <a:srgbClr val="0070C0"/>
            </a:solidFill>
          </a:endParaRPr>
        </a:p>
      </dgm:t>
    </dgm:pt>
    <dgm:pt modelId="{C3CB2009-FD67-4E45-A6C0-C52B19BC406A}" type="sibTrans" cxnId="{387F915B-EB57-41B7-9DB6-6FE2850342F8}">
      <dgm:prSet/>
      <dgm:spPr/>
      <dgm:t>
        <a:bodyPr/>
        <a:lstStyle/>
        <a:p>
          <a:endParaRPr lang="es-NI" sz="2800" b="1">
            <a:solidFill>
              <a:srgbClr val="0070C0"/>
            </a:solidFill>
          </a:endParaRPr>
        </a:p>
      </dgm:t>
    </dgm:pt>
    <dgm:pt modelId="{40AE96D4-89ED-45DF-8302-05A02070286A}">
      <dgm:prSet phldrT="[Texto]" custT="1"/>
      <dgm:spPr/>
      <dgm:t>
        <a:bodyPr/>
        <a:lstStyle/>
        <a:p>
          <a:r>
            <a:rPr lang="en-US" sz="1200" b="1" smtClean="0"/>
            <a:t>Intereses colectivos e individuales de los grupos</a:t>
          </a:r>
          <a:endParaRPr lang="es-NI" sz="1200" b="1" dirty="0"/>
        </a:p>
      </dgm:t>
    </dgm:pt>
    <dgm:pt modelId="{91BA4E1A-1117-4D1F-90B3-F209F8915EF3}" type="parTrans" cxnId="{DD5A4D8E-BD7B-42D8-8C82-631C638C73B9}">
      <dgm:prSet/>
      <dgm:spPr/>
      <dgm:t>
        <a:bodyPr/>
        <a:lstStyle/>
        <a:p>
          <a:endParaRPr lang="es-NI" sz="2800" b="1">
            <a:solidFill>
              <a:srgbClr val="0070C0"/>
            </a:solidFill>
          </a:endParaRPr>
        </a:p>
      </dgm:t>
    </dgm:pt>
    <dgm:pt modelId="{4FBE8433-F1A7-4EA2-82C0-2985EC81C080}" type="sibTrans" cxnId="{DD5A4D8E-BD7B-42D8-8C82-631C638C73B9}">
      <dgm:prSet/>
      <dgm:spPr/>
      <dgm:t>
        <a:bodyPr/>
        <a:lstStyle/>
        <a:p>
          <a:endParaRPr lang="es-NI" sz="2800" b="1">
            <a:solidFill>
              <a:srgbClr val="0070C0"/>
            </a:solidFill>
          </a:endParaRPr>
        </a:p>
      </dgm:t>
    </dgm:pt>
    <dgm:pt modelId="{676F2328-E2C0-4E2E-885E-F38EB7879182}" type="pres">
      <dgm:prSet presAssocID="{E23236A1-FEC8-4A95-94B8-DB5520424D65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NI"/>
        </a:p>
      </dgm:t>
    </dgm:pt>
    <dgm:pt modelId="{3532AEA0-AF97-4ABF-B931-C2D9C57F24AF}" type="pres">
      <dgm:prSet presAssocID="{0444B4A4-3D30-46B6-97EB-8569144EACA0}" presName="Accent1" presStyleCnt="0"/>
      <dgm:spPr/>
      <dgm:t>
        <a:bodyPr/>
        <a:lstStyle/>
        <a:p>
          <a:endParaRPr lang="es-US"/>
        </a:p>
      </dgm:t>
    </dgm:pt>
    <dgm:pt modelId="{E0DD77DD-3FA4-4B74-8807-CB8F0FDDC4EF}" type="pres">
      <dgm:prSet presAssocID="{0444B4A4-3D30-46B6-97EB-8569144EACA0}" presName="Accent" presStyleLbl="node1" presStyleIdx="0" presStyleCnt="3"/>
      <dgm:spPr/>
      <dgm:t>
        <a:bodyPr/>
        <a:lstStyle/>
        <a:p>
          <a:endParaRPr lang="es-US"/>
        </a:p>
      </dgm:t>
    </dgm:pt>
    <dgm:pt modelId="{4089D300-7AD7-41CB-9C71-CF8F925A1E39}" type="pres">
      <dgm:prSet presAssocID="{0444B4A4-3D30-46B6-97EB-8569144EACA0}" presName="Parent1" presStyleLbl="revTx" presStyleIdx="0" presStyleCnt="3" custScaleX="122781" custScaleY="118888" custLinFactNeighborX="-1317" custLinFactNeighborY="-102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49858369-3E4A-426D-9303-CB7B5433CA24}" type="pres">
      <dgm:prSet presAssocID="{A73850EB-AE95-4993-953F-5E66878AF772}" presName="Accent2" presStyleCnt="0"/>
      <dgm:spPr/>
      <dgm:t>
        <a:bodyPr/>
        <a:lstStyle/>
        <a:p>
          <a:endParaRPr lang="es-US"/>
        </a:p>
      </dgm:t>
    </dgm:pt>
    <dgm:pt modelId="{11F81605-35FA-4A42-8D61-D65D21F2D43E}" type="pres">
      <dgm:prSet presAssocID="{A73850EB-AE95-4993-953F-5E66878AF772}" presName="Accent" presStyleLbl="node1" presStyleIdx="1" presStyleCnt="3"/>
      <dgm:spPr/>
      <dgm:t>
        <a:bodyPr/>
        <a:lstStyle/>
        <a:p>
          <a:endParaRPr lang="es-US"/>
        </a:p>
      </dgm:t>
    </dgm:pt>
    <dgm:pt modelId="{54D7F468-BF8B-4003-85BA-C270BED9755F}" type="pres">
      <dgm:prSet presAssocID="{A73850EB-AE95-4993-953F-5E66878AF772}" presName="Parent2" presStyleLbl="revTx" presStyleIdx="1" presStyleCnt="3" custLinFactNeighborX="-971" custLinFactNeighborY="-37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D960525F-56AC-4B34-B501-5E4131417C25}" type="pres">
      <dgm:prSet presAssocID="{40AE96D4-89ED-45DF-8302-05A02070286A}" presName="Accent3" presStyleCnt="0"/>
      <dgm:spPr/>
      <dgm:t>
        <a:bodyPr/>
        <a:lstStyle/>
        <a:p>
          <a:endParaRPr lang="es-US"/>
        </a:p>
      </dgm:t>
    </dgm:pt>
    <dgm:pt modelId="{BB219A73-2BA1-4828-9FD4-3348B47C00E2}" type="pres">
      <dgm:prSet presAssocID="{40AE96D4-89ED-45DF-8302-05A02070286A}" presName="Accent" presStyleLbl="node1" presStyleIdx="2" presStyleCnt="3"/>
      <dgm:spPr/>
      <dgm:t>
        <a:bodyPr/>
        <a:lstStyle/>
        <a:p>
          <a:endParaRPr lang="es-US"/>
        </a:p>
      </dgm:t>
    </dgm:pt>
    <dgm:pt modelId="{2B83D1B7-DD8D-4374-A67F-E0A44818D4DE}" type="pres">
      <dgm:prSet presAssocID="{40AE96D4-89ED-45DF-8302-05A02070286A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C9B19D70-832F-4D88-8D79-E6B00923AA5E}" type="presOf" srcId="{0444B4A4-3D30-46B6-97EB-8569144EACA0}" destId="{4089D300-7AD7-41CB-9C71-CF8F925A1E39}" srcOrd="0" destOrd="0" presId="urn:microsoft.com/office/officeart/2009/layout/CircleArrowProcess"/>
    <dgm:cxn modelId="{FC5A96F6-ED50-49A4-B436-F6E2A11DA4FC}" type="presOf" srcId="{40AE96D4-89ED-45DF-8302-05A02070286A}" destId="{2B83D1B7-DD8D-4374-A67F-E0A44818D4DE}" srcOrd="0" destOrd="0" presId="urn:microsoft.com/office/officeart/2009/layout/CircleArrowProcess"/>
    <dgm:cxn modelId="{F8A901DA-E84A-43FD-BAEE-EF0FA93E0258}" type="presOf" srcId="{E23236A1-FEC8-4A95-94B8-DB5520424D65}" destId="{676F2328-E2C0-4E2E-885E-F38EB7879182}" srcOrd="0" destOrd="0" presId="urn:microsoft.com/office/officeart/2009/layout/CircleArrowProcess"/>
    <dgm:cxn modelId="{387F915B-EB57-41B7-9DB6-6FE2850342F8}" srcId="{E23236A1-FEC8-4A95-94B8-DB5520424D65}" destId="{A73850EB-AE95-4993-953F-5E66878AF772}" srcOrd="1" destOrd="0" parTransId="{1E05216C-A956-48B9-8749-EE6BE7A21894}" sibTransId="{C3CB2009-FD67-4E45-A6C0-C52B19BC406A}"/>
    <dgm:cxn modelId="{439022E5-A4B9-4FB7-A3C1-7B6FD512E58E}" type="presOf" srcId="{A73850EB-AE95-4993-953F-5E66878AF772}" destId="{54D7F468-BF8B-4003-85BA-C270BED9755F}" srcOrd="0" destOrd="0" presId="urn:microsoft.com/office/officeart/2009/layout/CircleArrowProcess"/>
    <dgm:cxn modelId="{DD5A4D8E-BD7B-42D8-8C82-631C638C73B9}" srcId="{E23236A1-FEC8-4A95-94B8-DB5520424D65}" destId="{40AE96D4-89ED-45DF-8302-05A02070286A}" srcOrd="2" destOrd="0" parTransId="{91BA4E1A-1117-4D1F-90B3-F209F8915EF3}" sibTransId="{4FBE8433-F1A7-4EA2-82C0-2985EC81C080}"/>
    <dgm:cxn modelId="{53B37BF3-BA35-4A0F-B677-093B9F98A6A7}" srcId="{E23236A1-FEC8-4A95-94B8-DB5520424D65}" destId="{0444B4A4-3D30-46B6-97EB-8569144EACA0}" srcOrd="0" destOrd="0" parTransId="{EF4DF949-14C6-425A-98F8-8B5D5D9B198F}" sibTransId="{282A2AB0-FD02-4323-9360-A2A8CE152E8A}"/>
    <dgm:cxn modelId="{FA8C85F4-4AEA-4CB6-8C5B-AAB3D619C729}" type="presParOf" srcId="{676F2328-E2C0-4E2E-885E-F38EB7879182}" destId="{3532AEA0-AF97-4ABF-B931-C2D9C57F24AF}" srcOrd="0" destOrd="0" presId="urn:microsoft.com/office/officeart/2009/layout/CircleArrowProcess"/>
    <dgm:cxn modelId="{A817BEFC-E77B-49DF-ACA8-02886D800383}" type="presParOf" srcId="{3532AEA0-AF97-4ABF-B931-C2D9C57F24AF}" destId="{E0DD77DD-3FA4-4B74-8807-CB8F0FDDC4EF}" srcOrd="0" destOrd="0" presId="urn:microsoft.com/office/officeart/2009/layout/CircleArrowProcess"/>
    <dgm:cxn modelId="{12E44ABE-9D63-411C-96D0-B029203CA6A7}" type="presParOf" srcId="{676F2328-E2C0-4E2E-885E-F38EB7879182}" destId="{4089D300-7AD7-41CB-9C71-CF8F925A1E39}" srcOrd="1" destOrd="0" presId="urn:microsoft.com/office/officeart/2009/layout/CircleArrowProcess"/>
    <dgm:cxn modelId="{50964442-D98F-4322-9553-076DEA206440}" type="presParOf" srcId="{676F2328-E2C0-4E2E-885E-F38EB7879182}" destId="{49858369-3E4A-426D-9303-CB7B5433CA24}" srcOrd="2" destOrd="0" presId="urn:microsoft.com/office/officeart/2009/layout/CircleArrowProcess"/>
    <dgm:cxn modelId="{58B9BB53-5E97-4E83-BD6C-E701FE3F118D}" type="presParOf" srcId="{49858369-3E4A-426D-9303-CB7B5433CA24}" destId="{11F81605-35FA-4A42-8D61-D65D21F2D43E}" srcOrd="0" destOrd="0" presId="urn:microsoft.com/office/officeart/2009/layout/CircleArrowProcess"/>
    <dgm:cxn modelId="{B0131806-36B5-4F1A-B77A-CC8B39954C7D}" type="presParOf" srcId="{676F2328-E2C0-4E2E-885E-F38EB7879182}" destId="{54D7F468-BF8B-4003-85BA-C270BED9755F}" srcOrd="3" destOrd="0" presId="urn:microsoft.com/office/officeart/2009/layout/CircleArrowProcess"/>
    <dgm:cxn modelId="{1D12EAB3-DAAA-442C-B2E9-4FC5A0F6C531}" type="presParOf" srcId="{676F2328-E2C0-4E2E-885E-F38EB7879182}" destId="{D960525F-56AC-4B34-B501-5E4131417C25}" srcOrd="4" destOrd="0" presId="urn:microsoft.com/office/officeart/2009/layout/CircleArrowProcess"/>
    <dgm:cxn modelId="{01C4AA76-2E7E-456A-AAE0-BB94F0A8BD11}" type="presParOf" srcId="{D960525F-56AC-4B34-B501-5E4131417C25}" destId="{BB219A73-2BA1-4828-9FD4-3348B47C00E2}" srcOrd="0" destOrd="0" presId="urn:microsoft.com/office/officeart/2009/layout/CircleArrowProcess"/>
    <dgm:cxn modelId="{4AE77EBD-590D-4B81-B2B2-008078D65FC0}" type="presParOf" srcId="{676F2328-E2C0-4E2E-885E-F38EB7879182}" destId="{2B83D1B7-DD8D-4374-A67F-E0A44818D4DE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B88765-53B1-471B-B83E-CEB2D73EC094}" type="doc">
      <dgm:prSet loTypeId="urn:microsoft.com/office/officeart/2005/8/layout/radial4" loCatId="relationship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es-NI"/>
        </a:p>
      </dgm:t>
    </dgm:pt>
    <dgm:pt modelId="{F9F7FD86-DF0C-467A-9107-9E1A008AC0DD}">
      <dgm:prSet phldrT="[Texto]" custT="1"/>
      <dgm:spPr>
        <a:xfrm>
          <a:off x="2703804" y="2246660"/>
          <a:ext cx="1662966" cy="1662966"/>
        </a:xfrm>
        <a:prstGeom prst="ellipse">
          <a:avLst/>
        </a:prstGeom>
      </dgm:spPr>
      <dgm:t>
        <a:bodyPr/>
        <a:lstStyle/>
        <a:p>
          <a:r>
            <a:rPr lang="es-NI" sz="1800" b="1" smtClean="0">
              <a:latin typeface="Tw Cen MT"/>
              <a:ea typeface="+mn-ea"/>
              <a:cs typeface="+mn-cs"/>
            </a:rPr>
            <a:t>Diagnóstico del Servicio</a:t>
          </a:r>
          <a:endParaRPr lang="es-NI" sz="1800" b="1" dirty="0">
            <a:latin typeface="Tw Cen MT"/>
            <a:ea typeface="+mn-ea"/>
            <a:cs typeface="+mn-cs"/>
          </a:endParaRPr>
        </a:p>
      </dgm:t>
    </dgm:pt>
    <dgm:pt modelId="{2456F967-2747-4AAA-9934-C93B4033527D}" type="parTrans" cxnId="{57A5290B-0DC0-4423-9D2F-CF976BBE660C}">
      <dgm:prSet/>
      <dgm:spPr/>
      <dgm:t>
        <a:bodyPr/>
        <a:lstStyle/>
        <a:p>
          <a:endParaRPr lang="es-NI" sz="1400"/>
        </a:p>
      </dgm:t>
    </dgm:pt>
    <dgm:pt modelId="{FAC2FDD2-D8AC-4326-B15B-B0849B473FAB}" type="sibTrans" cxnId="{57A5290B-0DC0-4423-9D2F-CF976BBE660C}">
      <dgm:prSet/>
      <dgm:spPr/>
      <dgm:t>
        <a:bodyPr/>
        <a:lstStyle/>
        <a:p>
          <a:endParaRPr lang="es-NI" sz="1400"/>
        </a:p>
      </dgm:t>
    </dgm:pt>
    <dgm:pt modelId="{5F66A02B-F7D6-4973-88EB-6B174CCB262D}">
      <dgm:prSet phldrT="[Texto]" custT="1"/>
      <dgm:spPr>
        <a:xfrm>
          <a:off x="300018" y="2446216"/>
          <a:ext cx="1579818" cy="1263854"/>
        </a:xfrm>
        <a:prstGeom prst="roundRect">
          <a:avLst>
            <a:gd name="adj" fmla="val 10000"/>
          </a:avLst>
        </a:prstGeom>
      </dgm:spPr>
      <dgm:t>
        <a:bodyPr/>
        <a:lstStyle/>
        <a:p>
          <a:r>
            <a:rPr lang="es-NI" sz="1600" b="1" smtClean="0">
              <a:latin typeface="Tw Cen MT"/>
              <a:ea typeface="+mn-ea"/>
              <a:cs typeface="+mn-cs"/>
            </a:rPr>
            <a:t>Cantidad del servicio producido (prestado) y su evolución</a:t>
          </a:r>
          <a:endParaRPr lang="es-NI" sz="1600" b="1" dirty="0">
            <a:latin typeface="Tw Cen MT"/>
            <a:ea typeface="+mn-ea"/>
            <a:cs typeface="+mn-cs"/>
          </a:endParaRPr>
        </a:p>
      </dgm:t>
    </dgm:pt>
    <dgm:pt modelId="{631A74B5-99D1-467B-BC08-7CE806ADC6C9}" type="parTrans" cxnId="{74525697-8F77-4D98-88B6-237FA1FA59B3}">
      <dgm:prSet/>
      <dgm:spPr>
        <a:xfrm rot="10800000">
          <a:off x="1089927" y="2841171"/>
          <a:ext cx="1525114" cy="473945"/>
        </a:xfrm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NI" sz="1400"/>
        </a:p>
      </dgm:t>
    </dgm:pt>
    <dgm:pt modelId="{8C6CDDD1-413B-4AFA-A650-CF11B26EF0E9}" type="sibTrans" cxnId="{74525697-8F77-4D98-88B6-237FA1FA59B3}">
      <dgm:prSet/>
      <dgm:spPr/>
      <dgm:t>
        <a:bodyPr/>
        <a:lstStyle/>
        <a:p>
          <a:endParaRPr lang="es-NI" sz="1400"/>
        </a:p>
      </dgm:t>
    </dgm:pt>
    <dgm:pt modelId="{F1A7462E-2F18-4545-ACC7-ECEB3847D891}">
      <dgm:prSet phldrT="[Texto]" custT="1"/>
      <dgm:spPr>
        <a:xfrm>
          <a:off x="1016247" y="717085"/>
          <a:ext cx="1579818" cy="1263854"/>
        </a:xfrm>
        <a:prstGeom prst="roundRect">
          <a:avLst>
            <a:gd name="adj" fmla="val 10000"/>
          </a:avLst>
        </a:prstGeom>
      </dgm:spPr>
      <dgm:t>
        <a:bodyPr/>
        <a:lstStyle/>
        <a:p>
          <a:r>
            <a:rPr lang="es-NI" sz="1600" b="1" smtClean="0">
              <a:latin typeface="Tw Cen MT"/>
              <a:ea typeface="+mn-ea"/>
              <a:cs typeface="+mn-cs"/>
            </a:rPr>
            <a:t>Calidad del servicio / producto</a:t>
          </a:r>
          <a:endParaRPr lang="es-NI" sz="1600" b="1" dirty="0">
            <a:latin typeface="Tw Cen MT"/>
            <a:ea typeface="+mn-ea"/>
            <a:cs typeface="+mn-cs"/>
          </a:endParaRPr>
        </a:p>
      </dgm:t>
    </dgm:pt>
    <dgm:pt modelId="{35274221-EFAC-4FC9-B31F-1D4D6AE9E92C}" type="parTrans" cxnId="{7CA1B66C-E370-4512-90CD-FD49829B47A0}">
      <dgm:prSet/>
      <dgm:spPr>
        <a:xfrm rot="13500000">
          <a:off x="1582808" y="1651249"/>
          <a:ext cx="1525114" cy="473945"/>
        </a:xfrm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NI" sz="1400"/>
        </a:p>
      </dgm:t>
    </dgm:pt>
    <dgm:pt modelId="{0C82C710-422A-4A9E-8DA1-85B1C6700FD3}" type="sibTrans" cxnId="{7CA1B66C-E370-4512-90CD-FD49829B47A0}">
      <dgm:prSet/>
      <dgm:spPr/>
      <dgm:t>
        <a:bodyPr/>
        <a:lstStyle/>
        <a:p>
          <a:endParaRPr lang="es-NI" sz="1400"/>
        </a:p>
      </dgm:t>
    </dgm:pt>
    <dgm:pt modelId="{7186F6E6-17EB-4F31-84EA-BD0A23CB0F90}">
      <dgm:prSet phldrT="[Texto]" custT="1"/>
      <dgm:spPr>
        <a:xfrm>
          <a:off x="2745378" y="855"/>
          <a:ext cx="1579818" cy="1263854"/>
        </a:xfrm>
        <a:prstGeom prst="roundRect">
          <a:avLst>
            <a:gd name="adj" fmla="val 10000"/>
          </a:avLst>
        </a:prstGeom>
      </dgm:spPr>
      <dgm:t>
        <a:bodyPr/>
        <a:lstStyle/>
        <a:p>
          <a:r>
            <a:rPr lang="es-NI" sz="1500" b="1" smtClean="0">
              <a:latin typeface="Tw Cen MT"/>
              <a:ea typeface="+mn-ea"/>
              <a:cs typeface="+mn-cs"/>
            </a:rPr>
            <a:t>Otros proveedores del servicio  o formas alternativas  usadas por los demandantes del servicio</a:t>
          </a:r>
          <a:endParaRPr lang="es-NI" sz="1500" b="1" dirty="0">
            <a:latin typeface="Tw Cen MT"/>
            <a:ea typeface="+mn-ea"/>
            <a:cs typeface="+mn-cs"/>
          </a:endParaRPr>
        </a:p>
      </dgm:t>
    </dgm:pt>
    <dgm:pt modelId="{E692F98F-72C5-4D01-A9EC-0A5F5EE6AD2E}" type="parTrans" cxnId="{54B8A782-0929-4005-9CEF-80C5922DACB9}">
      <dgm:prSet/>
      <dgm:spPr>
        <a:xfrm rot="16200000">
          <a:off x="2772730" y="1158367"/>
          <a:ext cx="1525114" cy="473945"/>
        </a:xfrm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NI" sz="1400"/>
        </a:p>
      </dgm:t>
    </dgm:pt>
    <dgm:pt modelId="{D0D0BD86-A2CC-4A28-B42D-164C92FFD459}" type="sibTrans" cxnId="{54B8A782-0929-4005-9CEF-80C5922DACB9}">
      <dgm:prSet/>
      <dgm:spPr/>
      <dgm:t>
        <a:bodyPr/>
        <a:lstStyle/>
        <a:p>
          <a:endParaRPr lang="es-NI" sz="1400"/>
        </a:p>
      </dgm:t>
    </dgm:pt>
    <dgm:pt modelId="{8BA88087-AE9D-4C89-9CD1-DA544669074A}">
      <dgm:prSet custT="1"/>
      <dgm:spPr>
        <a:xfrm>
          <a:off x="4474510" y="717085"/>
          <a:ext cx="1579818" cy="1263854"/>
        </a:xfrm>
        <a:prstGeom prst="roundRect">
          <a:avLst>
            <a:gd name="adj" fmla="val 10000"/>
          </a:avLst>
        </a:prstGeom>
      </dgm:spPr>
      <dgm:t>
        <a:bodyPr/>
        <a:lstStyle/>
        <a:p>
          <a:r>
            <a:rPr lang="es-NI" sz="1600" b="1" smtClean="0">
              <a:latin typeface="Tw Cen MT"/>
              <a:ea typeface="+mn-ea"/>
              <a:cs typeface="+mn-cs"/>
            </a:rPr>
            <a:t>El proceso de producción y los recursos empleados</a:t>
          </a:r>
          <a:endParaRPr lang="es-NI" sz="1600" b="1" dirty="0">
            <a:latin typeface="Tw Cen MT"/>
            <a:ea typeface="+mn-ea"/>
            <a:cs typeface="+mn-cs"/>
          </a:endParaRPr>
        </a:p>
      </dgm:t>
    </dgm:pt>
    <dgm:pt modelId="{FF974DBA-6A4B-4F29-A3DE-31BF3ECA9A67}" type="parTrans" cxnId="{84ED7A93-DBF5-467E-A0D3-3F1092816279}">
      <dgm:prSet/>
      <dgm:spPr>
        <a:xfrm rot="18900000">
          <a:off x="3962652" y="1651249"/>
          <a:ext cx="1525114" cy="473945"/>
        </a:xfrm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NI" sz="1400"/>
        </a:p>
      </dgm:t>
    </dgm:pt>
    <dgm:pt modelId="{912D8F2C-3652-441E-B4B5-12319E40A8C7}" type="sibTrans" cxnId="{84ED7A93-DBF5-467E-A0D3-3F1092816279}">
      <dgm:prSet/>
      <dgm:spPr/>
      <dgm:t>
        <a:bodyPr/>
        <a:lstStyle/>
        <a:p>
          <a:endParaRPr lang="es-NI" sz="1400"/>
        </a:p>
      </dgm:t>
    </dgm:pt>
    <dgm:pt modelId="{89FBD0EE-63B5-4CC2-B08A-B7904C2FADB7}">
      <dgm:prSet custT="1"/>
      <dgm:spPr>
        <a:xfrm>
          <a:off x="5190739" y="2446216"/>
          <a:ext cx="1579818" cy="1263854"/>
        </a:xfrm>
        <a:prstGeom prst="roundRect">
          <a:avLst>
            <a:gd name="adj" fmla="val 10000"/>
          </a:avLst>
        </a:prstGeom>
      </dgm:spPr>
      <dgm:t>
        <a:bodyPr/>
        <a:lstStyle/>
        <a:p>
          <a:r>
            <a:rPr lang="es-NI" sz="1600" b="1" smtClean="0">
              <a:latin typeface="Tw Cen MT"/>
              <a:ea typeface="+mn-ea"/>
              <a:cs typeface="+mn-cs"/>
            </a:rPr>
            <a:t>Organización y gestión de los servicios, incluye prácticas de mantenimiento de infraestructura y equipos</a:t>
          </a:r>
          <a:endParaRPr lang="es-NI" sz="1600" b="1" dirty="0">
            <a:latin typeface="Tw Cen MT"/>
            <a:ea typeface="+mn-ea"/>
            <a:cs typeface="+mn-cs"/>
          </a:endParaRPr>
        </a:p>
      </dgm:t>
    </dgm:pt>
    <dgm:pt modelId="{C1A70AFD-DDBA-459B-810A-FCDD8BD0CB3E}" type="parTrans" cxnId="{54043678-8CBF-4619-A427-661BEE3F8FF9}">
      <dgm:prSet/>
      <dgm:spPr>
        <a:xfrm>
          <a:off x="4455534" y="2841171"/>
          <a:ext cx="1525114" cy="473945"/>
        </a:xfrm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NI" sz="1400"/>
        </a:p>
      </dgm:t>
    </dgm:pt>
    <dgm:pt modelId="{286A9B96-8EFC-4536-A206-DE6AFCCC79FA}" type="sibTrans" cxnId="{54043678-8CBF-4619-A427-661BEE3F8FF9}">
      <dgm:prSet/>
      <dgm:spPr/>
      <dgm:t>
        <a:bodyPr/>
        <a:lstStyle/>
        <a:p>
          <a:endParaRPr lang="es-NI" sz="1400"/>
        </a:p>
      </dgm:t>
    </dgm:pt>
    <dgm:pt modelId="{C1D8C414-8BCF-4B42-A844-165793EA64D0}" type="pres">
      <dgm:prSet presAssocID="{38B88765-53B1-471B-B83E-CEB2D73EC09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NI"/>
        </a:p>
      </dgm:t>
    </dgm:pt>
    <dgm:pt modelId="{D0265D87-2E59-44FA-9FCE-F434BF21161B}" type="pres">
      <dgm:prSet presAssocID="{F9F7FD86-DF0C-467A-9107-9E1A008AC0DD}" presName="centerShape" presStyleLbl="node0" presStyleIdx="0" presStyleCnt="1"/>
      <dgm:spPr/>
      <dgm:t>
        <a:bodyPr/>
        <a:lstStyle/>
        <a:p>
          <a:endParaRPr lang="es-NI"/>
        </a:p>
      </dgm:t>
    </dgm:pt>
    <dgm:pt modelId="{F541C672-A722-4507-AB75-75BA4628B26E}" type="pres">
      <dgm:prSet presAssocID="{631A74B5-99D1-467B-BC08-7CE806ADC6C9}" presName="parTrans" presStyleLbl="bgSibTrans2D1" presStyleIdx="0" presStyleCnt="5"/>
      <dgm:spPr/>
      <dgm:t>
        <a:bodyPr/>
        <a:lstStyle/>
        <a:p>
          <a:endParaRPr lang="es-NI"/>
        </a:p>
      </dgm:t>
    </dgm:pt>
    <dgm:pt modelId="{89ED88DE-CBBB-49F8-BACF-4D635F8FA3CF}" type="pres">
      <dgm:prSet presAssocID="{5F66A02B-F7D6-4973-88EB-6B174CCB262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8B515AC2-01D1-4085-BCC7-C092FC4CA014}" type="pres">
      <dgm:prSet presAssocID="{35274221-EFAC-4FC9-B31F-1D4D6AE9E92C}" presName="parTrans" presStyleLbl="bgSibTrans2D1" presStyleIdx="1" presStyleCnt="5"/>
      <dgm:spPr/>
      <dgm:t>
        <a:bodyPr/>
        <a:lstStyle/>
        <a:p>
          <a:endParaRPr lang="es-NI"/>
        </a:p>
      </dgm:t>
    </dgm:pt>
    <dgm:pt modelId="{6C82255E-20D4-43FF-84F7-8E7E839D5789}" type="pres">
      <dgm:prSet presAssocID="{F1A7462E-2F18-4545-ACC7-ECEB3847D89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DAC242E8-5172-4893-BC74-8DD19C546D46}" type="pres">
      <dgm:prSet presAssocID="{E692F98F-72C5-4D01-A9EC-0A5F5EE6AD2E}" presName="parTrans" presStyleLbl="bgSibTrans2D1" presStyleIdx="2" presStyleCnt="5"/>
      <dgm:spPr/>
      <dgm:t>
        <a:bodyPr/>
        <a:lstStyle/>
        <a:p>
          <a:endParaRPr lang="es-NI"/>
        </a:p>
      </dgm:t>
    </dgm:pt>
    <dgm:pt modelId="{5FD33EC3-6398-4AFE-9B34-21F8C3773DC8}" type="pres">
      <dgm:prSet presAssocID="{7186F6E6-17EB-4F31-84EA-BD0A23CB0F9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1E3EFB5F-FD1C-4F26-BB53-31FAC705C332}" type="pres">
      <dgm:prSet presAssocID="{FF974DBA-6A4B-4F29-A3DE-31BF3ECA9A67}" presName="parTrans" presStyleLbl="bgSibTrans2D1" presStyleIdx="3" presStyleCnt="5"/>
      <dgm:spPr/>
      <dgm:t>
        <a:bodyPr/>
        <a:lstStyle/>
        <a:p>
          <a:endParaRPr lang="es-NI"/>
        </a:p>
      </dgm:t>
    </dgm:pt>
    <dgm:pt modelId="{DF54B543-C685-4974-A8F9-5DB0202FEE22}" type="pres">
      <dgm:prSet presAssocID="{8BA88087-AE9D-4C89-9CD1-DA544669074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1B85AC36-6385-45E7-84EF-57C097D594A1}" type="pres">
      <dgm:prSet presAssocID="{C1A70AFD-DDBA-459B-810A-FCDD8BD0CB3E}" presName="parTrans" presStyleLbl="bgSibTrans2D1" presStyleIdx="4" presStyleCnt="5"/>
      <dgm:spPr/>
      <dgm:t>
        <a:bodyPr/>
        <a:lstStyle/>
        <a:p>
          <a:endParaRPr lang="es-NI"/>
        </a:p>
      </dgm:t>
    </dgm:pt>
    <dgm:pt modelId="{04EBEE80-65DF-4D90-A727-42CD0CE83F1B}" type="pres">
      <dgm:prSet presAssocID="{89FBD0EE-63B5-4CC2-B08A-B7904C2FADB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54043678-8CBF-4619-A427-661BEE3F8FF9}" srcId="{F9F7FD86-DF0C-467A-9107-9E1A008AC0DD}" destId="{89FBD0EE-63B5-4CC2-B08A-B7904C2FADB7}" srcOrd="4" destOrd="0" parTransId="{C1A70AFD-DDBA-459B-810A-FCDD8BD0CB3E}" sibTransId="{286A9B96-8EFC-4536-A206-DE6AFCCC79FA}"/>
    <dgm:cxn modelId="{8E1F3D6D-3E21-42D6-8E56-40006C5C2504}" type="presOf" srcId="{FF974DBA-6A4B-4F29-A3DE-31BF3ECA9A67}" destId="{1E3EFB5F-FD1C-4F26-BB53-31FAC705C332}" srcOrd="0" destOrd="0" presId="urn:microsoft.com/office/officeart/2005/8/layout/radial4"/>
    <dgm:cxn modelId="{4E2671BE-3A74-4270-AD38-2496D2FF19F2}" type="presOf" srcId="{7186F6E6-17EB-4F31-84EA-BD0A23CB0F90}" destId="{5FD33EC3-6398-4AFE-9B34-21F8C3773DC8}" srcOrd="0" destOrd="0" presId="urn:microsoft.com/office/officeart/2005/8/layout/radial4"/>
    <dgm:cxn modelId="{84ED7A93-DBF5-467E-A0D3-3F1092816279}" srcId="{F9F7FD86-DF0C-467A-9107-9E1A008AC0DD}" destId="{8BA88087-AE9D-4C89-9CD1-DA544669074A}" srcOrd="3" destOrd="0" parTransId="{FF974DBA-6A4B-4F29-A3DE-31BF3ECA9A67}" sibTransId="{912D8F2C-3652-441E-B4B5-12319E40A8C7}"/>
    <dgm:cxn modelId="{75D8CFC3-9277-4E2A-9030-79B159A0A0D0}" type="presOf" srcId="{C1A70AFD-DDBA-459B-810A-FCDD8BD0CB3E}" destId="{1B85AC36-6385-45E7-84EF-57C097D594A1}" srcOrd="0" destOrd="0" presId="urn:microsoft.com/office/officeart/2005/8/layout/radial4"/>
    <dgm:cxn modelId="{BD7229A3-4BE9-48C1-81EB-6A12A6066479}" type="presOf" srcId="{5F66A02B-F7D6-4973-88EB-6B174CCB262D}" destId="{89ED88DE-CBBB-49F8-BACF-4D635F8FA3CF}" srcOrd="0" destOrd="0" presId="urn:microsoft.com/office/officeart/2005/8/layout/radial4"/>
    <dgm:cxn modelId="{E8084D0F-6E7D-4F93-92A0-6D6B05556875}" type="presOf" srcId="{631A74B5-99D1-467B-BC08-7CE806ADC6C9}" destId="{F541C672-A722-4507-AB75-75BA4628B26E}" srcOrd="0" destOrd="0" presId="urn:microsoft.com/office/officeart/2005/8/layout/radial4"/>
    <dgm:cxn modelId="{57E2B57E-16B4-4ACC-A503-1C60B835DE3C}" type="presOf" srcId="{38B88765-53B1-471B-B83E-CEB2D73EC094}" destId="{C1D8C414-8BCF-4B42-A844-165793EA64D0}" srcOrd="0" destOrd="0" presId="urn:microsoft.com/office/officeart/2005/8/layout/radial4"/>
    <dgm:cxn modelId="{B2426E95-41CE-408C-86C9-CA6CC9FB3812}" type="presOf" srcId="{E692F98F-72C5-4D01-A9EC-0A5F5EE6AD2E}" destId="{DAC242E8-5172-4893-BC74-8DD19C546D46}" srcOrd="0" destOrd="0" presId="urn:microsoft.com/office/officeart/2005/8/layout/radial4"/>
    <dgm:cxn modelId="{33849092-6117-4401-BD9F-431D0F9CC4C2}" type="presOf" srcId="{F1A7462E-2F18-4545-ACC7-ECEB3847D891}" destId="{6C82255E-20D4-43FF-84F7-8E7E839D5789}" srcOrd="0" destOrd="0" presId="urn:microsoft.com/office/officeart/2005/8/layout/radial4"/>
    <dgm:cxn modelId="{F24BE55E-144F-4671-B19A-EBEA97DEBEBF}" type="presOf" srcId="{35274221-EFAC-4FC9-B31F-1D4D6AE9E92C}" destId="{8B515AC2-01D1-4085-BCC7-C092FC4CA014}" srcOrd="0" destOrd="0" presId="urn:microsoft.com/office/officeart/2005/8/layout/radial4"/>
    <dgm:cxn modelId="{57A5290B-0DC0-4423-9D2F-CF976BBE660C}" srcId="{38B88765-53B1-471B-B83E-CEB2D73EC094}" destId="{F9F7FD86-DF0C-467A-9107-9E1A008AC0DD}" srcOrd="0" destOrd="0" parTransId="{2456F967-2747-4AAA-9934-C93B4033527D}" sibTransId="{FAC2FDD2-D8AC-4326-B15B-B0849B473FAB}"/>
    <dgm:cxn modelId="{74525697-8F77-4D98-88B6-237FA1FA59B3}" srcId="{F9F7FD86-DF0C-467A-9107-9E1A008AC0DD}" destId="{5F66A02B-F7D6-4973-88EB-6B174CCB262D}" srcOrd="0" destOrd="0" parTransId="{631A74B5-99D1-467B-BC08-7CE806ADC6C9}" sibTransId="{8C6CDDD1-413B-4AFA-A650-CF11B26EF0E9}"/>
    <dgm:cxn modelId="{54B8A782-0929-4005-9CEF-80C5922DACB9}" srcId="{F9F7FD86-DF0C-467A-9107-9E1A008AC0DD}" destId="{7186F6E6-17EB-4F31-84EA-BD0A23CB0F90}" srcOrd="2" destOrd="0" parTransId="{E692F98F-72C5-4D01-A9EC-0A5F5EE6AD2E}" sibTransId="{D0D0BD86-A2CC-4A28-B42D-164C92FFD459}"/>
    <dgm:cxn modelId="{9EBA52F3-26DC-48A3-B86F-DE58E7D34D5C}" type="presOf" srcId="{89FBD0EE-63B5-4CC2-B08A-B7904C2FADB7}" destId="{04EBEE80-65DF-4D90-A727-42CD0CE83F1B}" srcOrd="0" destOrd="0" presId="urn:microsoft.com/office/officeart/2005/8/layout/radial4"/>
    <dgm:cxn modelId="{0B86B3C9-C341-4795-956B-EA3524142121}" type="presOf" srcId="{F9F7FD86-DF0C-467A-9107-9E1A008AC0DD}" destId="{D0265D87-2E59-44FA-9FCE-F434BF21161B}" srcOrd="0" destOrd="0" presId="urn:microsoft.com/office/officeart/2005/8/layout/radial4"/>
    <dgm:cxn modelId="{7CA1B66C-E370-4512-90CD-FD49829B47A0}" srcId="{F9F7FD86-DF0C-467A-9107-9E1A008AC0DD}" destId="{F1A7462E-2F18-4545-ACC7-ECEB3847D891}" srcOrd="1" destOrd="0" parTransId="{35274221-EFAC-4FC9-B31F-1D4D6AE9E92C}" sibTransId="{0C82C710-422A-4A9E-8DA1-85B1C6700FD3}"/>
    <dgm:cxn modelId="{74E3711D-969C-45B9-916E-0642E3C9BC66}" type="presOf" srcId="{8BA88087-AE9D-4C89-9CD1-DA544669074A}" destId="{DF54B543-C685-4974-A8F9-5DB0202FEE22}" srcOrd="0" destOrd="0" presId="urn:microsoft.com/office/officeart/2005/8/layout/radial4"/>
    <dgm:cxn modelId="{9ED89180-F5F0-4D96-8819-12B9484A16BC}" type="presParOf" srcId="{C1D8C414-8BCF-4B42-A844-165793EA64D0}" destId="{D0265D87-2E59-44FA-9FCE-F434BF21161B}" srcOrd="0" destOrd="0" presId="urn:microsoft.com/office/officeart/2005/8/layout/radial4"/>
    <dgm:cxn modelId="{7344738B-991E-4AA5-A600-21158B9FDBBF}" type="presParOf" srcId="{C1D8C414-8BCF-4B42-A844-165793EA64D0}" destId="{F541C672-A722-4507-AB75-75BA4628B26E}" srcOrd="1" destOrd="0" presId="urn:microsoft.com/office/officeart/2005/8/layout/radial4"/>
    <dgm:cxn modelId="{68C744AD-6353-4F0D-9F22-84C8801DCE07}" type="presParOf" srcId="{C1D8C414-8BCF-4B42-A844-165793EA64D0}" destId="{89ED88DE-CBBB-49F8-BACF-4D635F8FA3CF}" srcOrd="2" destOrd="0" presId="urn:microsoft.com/office/officeart/2005/8/layout/radial4"/>
    <dgm:cxn modelId="{A022B96B-3B4F-4803-916E-094BFB6F2FB5}" type="presParOf" srcId="{C1D8C414-8BCF-4B42-A844-165793EA64D0}" destId="{8B515AC2-01D1-4085-BCC7-C092FC4CA014}" srcOrd="3" destOrd="0" presId="urn:microsoft.com/office/officeart/2005/8/layout/radial4"/>
    <dgm:cxn modelId="{350337A7-CF6D-4B4B-AF72-081BF732C556}" type="presParOf" srcId="{C1D8C414-8BCF-4B42-A844-165793EA64D0}" destId="{6C82255E-20D4-43FF-84F7-8E7E839D5789}" srcOrd="4" destOrd="0" presId="urn:microsoft.com/office/officeart/2005/8/layout/radial4"/>
    <dgm:cxn modelId="{C6AA95FF-97F2-47BB-80C0-C1420D7BDC06}" type="presParOf" srcId="{C1D8C414-8BCF-4B42-A844-165793EA64D0}" destId="{DAC242E8-5172-4893-BC74-8DD19C546D46}" srcOrd="5" destOrd="0" presId="urn:microsoft.com/office/officeart/2005/8/layout/radial4"/>
    <dgm:cxn modelId="{AA0551FF-EBF7-41A9-8108-52BA316E54B1}" type="presParOf" srcId="{C1D8C414-8BCF-4B42-A844-165793EA64D0}" destId="{5FD33EC3-6398-4AFE-9B34-21F8C3773DC8}" srcOrd="6" destOrd="0" presId="urn:microsoft.com/office/officeart/2005/8/layout/radial4"/>
    <dgm:cxn modelId="{F49CB4BD-C89C-4CCB-AF28-F536A5892EBC}" type="presParOf" srcId="{C1D8C414-8BCF-4B42-A844-165793EA64D0}" destId="{1E3EFB5F-FD1C-4F26-BB53-31FAC705C332}" srcOrd="7" destOrd="0" presId="urn:microsoft.com/office/officeart/2005/8/layout/radial4"/>
    <dgm:cxn modelId="{AA9FB354-E47A-44FF-AA4D-9E868A6B098B}" type="presParOf" srcId="{C1D8C414-8BCF-4B42-A844-165793EA64D0}" destId="{DF54B543-C685-4974-A8F9-5DB0202FEE22}" srcOrd="8" destOrd="0" presId="urn:microsoft.com/office/officeart/2005/8/layout/radial4"/>
    <dgm:cxn modelId="{A0B8D083-CD06-4D71-90BA-F9CEE1FF34A2}" type="presParOf" srcId="{C1D8C414-8BCF-4B42-A844-165793EA64D0}" destId="{1B85AC36-6385-45E7-84EF-57C097D594A1}" srcOrd="9" destOrd="0" presId="urn:microsoft.com/office/officeart/2005/8/layout/radial4"/>
    <dgm:cxn modelId="{C6A597EA-DB80-4F39-BE59-EDED404893B1}" type="presParOf" srcId="{C1D8C414-8BCF-4B42-A844-165793EA64D0}" destId="{04EBEE80-65DF-4D90-A727-42CD0CE83F1B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7A39622-F488-43ED-B483-2218B1DBF0BE}" type="datetimeFigureOut">
              <a:rPr lang="es-NI"/>
              <a:pPr>
                <a:defRPr/>
              </a:pPr>
              <a:t>30/3/2017</a:t>
            </a:fld>
            <a:endParaRPr lang="es-NI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NI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NI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C1DCF6-67E0-4C82-AB71-1B778E8EB87D}" type="slidenum">
              <a:rPr lang="es-NI"/>
              <a:pPr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062176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pPr>
              <a:defRPr/>
            </a:pPr>
            <a:fld id="{80C4CF7F-6EC3-47CC-BCA9-8BE02205B7CE}" type="datetimeFigureOut">
              <a:rPr lang="en-US" smtClean="0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6F9672F0-FC37-4C39-91A4-8161EF9921F7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19799" y="6200794"/>
            <a:ext cx="3102429" cy="48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9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B2444-F070-47A0-82FA-39B0AF6371E8}" type="datetimeFigureOut">
              <a:rPr lang="en-US" smtClean="0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0920C265-301B-4113-AE7C-03068F0C4ABC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19799" y="6200794"/>
            <a:ext cx="3102429" cy="48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617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B2444-F070-47A0-82FA-39B0AF6371E8}" type="datetimeFigureOut">
              <a:rPr lang="en-US" smtClean="0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0920C265-301B-4113-AE7C-03068F0C4ABC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19799" y="6200794"/>
            <a:ext cx="3102429" cy="48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779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B2444-F070-47A0-82FA-39B0AF6371E8}" type="datetimeFigureOut">
              <a:rPr lang="en-US" smtClean="0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0920C265-301B-4113-AE7C-03068F0C4ABC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19799" y="6200794"/>
            <a:ext cx="3102429" cy="48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724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B2444-F070-47A0-82FA-39B0AF6371E8}" type="datetimeFigureOut">
              <a:rPr lang="en-US" smtClean="0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0920C265-301B-4113-AE7C-03068F0C4ABC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19799" y="6200794"/>
            <a:ext cx="3102429" cy="48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884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B2444-F070-47A0-82FA-39B0AF6371E8}" type="datetimeFigureOut">
              <a:rPr lang="en-US" smtClean="0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C265-301B-4113-AE7C-03068F0C4ABC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18" name="Imagen 1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19799" y="6200794"/>
            <a:ext cx="3102429" cy="48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24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B2444-F070-47A0-82FA-39B0AF6371E8}" type="datetimeFigureOut">
              <a:rPr lang="en-US" smtClean="0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C265-301B-4113-AE7C-03068F0C4ABC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29" name="Imagen 2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19799" y="6200794"/>
            <a:ext cx="3102429" cy="48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3796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96B978-88D3-4798-944B-F01EBCE8EC93}" type="datetimeFigureOut">
              <a:rPr lang="en-US" smtClean="0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C19F-62F9-4397-82BC-79A6A8F31EF9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19799" y="6200794"/>
            <a:ext cx="3102429" cy="48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010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pPr>
              <a:defRPr/>
            </a:pPr>
            <a:fld id="{94CD38DF-8929-442C-BCEF-59B2D07DBC09}" type="datetimeFigureOut">
              <a:rPr lang="en-US" smtClean="0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644CFC9B-1532-4384-8025-6E9C0410205C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9799" y="6200794"/>
            <a:ext cx="3102429" cy="48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99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A1384A-16CA-4C90-B4FC-16B0E4416868}" type="datetimeFigureOut">
              <a:rPr lang="en-US" smtClean="0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0CB5-2CDE-458B-8AE7-B3ECD91DFDB7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19799" y="6200794"/>
            <a:ext cx="3102429" cy="48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24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pPr>
              <a:defRPr/>
            </a:pPr>
            <a:fld id="{0C89535E-C0B5-46D7-8E54-C0B763A28DA7}" type="datetimeFigureOut">
              <a:rPr lang="en-US" smtClean="0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8F0DEE76-413F-4F77-9F02-CCEC77C2F713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19799" y="6200794"/>
            <a:ext cx="3102429" cy="48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47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B9055E-1514-45E1-914C-77CCCC0FE444}" type="datetimeFigureOut">
              <a:rPr lang="en-US" smtClean="0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8A94-DE4D-4880-9E8F-DDC4523B917D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19799" y="6200794"/>
            <a:ext cx="3102429" cy="48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1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FE9F4A-BE8C-45B7-9E70-8A6599793B2D}" type="datetimeFigureOut">
              <a:rPr lang="en-US" smtClean="0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6900C-0B6F-4CB4-AE24-4C62BB14C3D7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19799" y="6200794"/>
            <a:ext cx="3102429" cy="48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902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B2444-F070-47A0-82FA-39B0AF6371E8}" type="datetimeFigureOut">
              <a:rPr lang="en-US" smtClean="0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C265-301B-4113-AE7C-03068F0C4ABC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19799" y="6200794"/>
            <a:ext cx="3102429" cy="48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65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761EA2-5625-4410-A8C3-BAD6C5769BE7}" type="datetimeFigureOut">
              <a:rPr lang="en-US" smtClean="0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9799" y="6200794"/>
            <a:ext cx="3102429" cy="48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490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30727B-2A52-40AB-8A84-2DD7A79834FE}" type="datetimeFigureOut">
              <a:rPr lang="en-US" smtClean="0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BEAF5-61BD-4F44-8A83-7FB20FEBD790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19799" y="6200794"/>
            <a:ext cx="3102429" cy="48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703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88CFF9-DA86-46FE-B1FB-A3EFE8985F8A}" type="datetimeFigureOut">
              <a:rPr lang="en-US" smtClean="0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1F00-8618-4CB5-A242-503783BC29C1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19799" y="6200794"/>
            <a:ext cx="3102429" cy="48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21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F3B2444-F070-47A0-82FA-39B0AF6371E8}" type="datetimeFigureOut">
              <a:rPr lang="en-US" smtClean="0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0C265-301B-4113-AE7C-03068F0C4AB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945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419" dirty="0" smtClean="0"/>
              <a:t>Taller Identificación de Proyectos</a:t>
            </a:r>
            <a:endParaRPr lang="es-ES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419" dirty="0" smtClean="0"/>
              <a:t>Róger Vega Rodríguez</a:t>
            </a:r>
          </a:p>
          <a:p>
            <a:r>
              <a:rPr lang="es-419" sz="1600" dirty="0" smtClean="0"/>
              <a:t>Director de General de Inversión Pública</a:t>
            </a:r>
          </a:p>
          <a:p>
            <a:r>
              <a:rPr lang="es-419" sz="1600" dirty="0" smtClean="0"/>
              <a:t>Ministerio de Hacienda y Crédito Público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352329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Análisis de los involucrados</a:t>
            </a:r>
            <a:endParaRPr lang="es-US" dirty="0"/>
          </a:p>
        </p:txBody>
      </p:sp>
      <p:sp>
        <p:nvSpPr>
          <p:cNvPr id="15" name="Título 3"/>
          <p:cNvSpPr txBox="1">
            <a:spLocks/>
          </p:cNvSpPr>
          <p:nvPr/>
        </p:nvSpPr>
        <p:spPr bwMode="auto">
          <a:xfrm>
            <a:off x="1295400" y="1981200"/>
            <a:ext cx="6395708" cy="1651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s-NI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Pasos del análisis</a:t>
            </a:r>
            <a:endParaRPr lang="es-US" kern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914400" y="3371913"/>
            <a:ext cx="7620000" cy="3306460"/>
            <a:chOff x="2115804" y="2298699"/>
            <a:chExt cx="8592406" cy="4400569"/>
          </a:xfrm>
        </p:grpSpPr>
        <p:sp>
          <p:nvSpPr>
            <p:cNvPr id="8" name="Rectángulo 7"/>
            <p:cNvSpPr/>
            <p:nvPr/>
          </p:nvSpPr>
          <p:spPr>
            <a:xfrm>
              <a:off x="3109239" y="2298699"/>
              <a:ext cx="6096000" cy="6963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q"/>
              </a:pPr>
              <a:r>
                <a:rPr lang="es-NI" sz="2800" dirty="0">
                  <a:solidFill>
                    <a:srgbClr val="00206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Análisis </a:t>
              </a:r>
              <a:r>
                <a:rPr lang="es-NI" sz="2800" dirty="0" smtClean="0">
                  <a:solidFill>
                    <a:srgbClr val="00206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FODA</a:t>
              </a:r>
              <a:endParaRPr lang="es-US" sz="2800" dirty="0">
                <a:solidFill>
                  <a:srgbClr val="00206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2145813" y="3079707"/>
              <a:ext cx="8538229" cy="168479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orma libre 11"/>
            <p:cNvSpPr/>
            <p:nvPr/>
          </p:nvSpPr>
          <p:spPr>
            <a:xfrm>
              <a:off x="4181044" y="3344858"/>
              <a:ext cx="2037197" cy="1939555"/>
            </a:xfrm>
            <a:custGeom>
              <a:avLst/>
              <a:gdLst>
                <a:gd name="connsiteX0" fmla="*/ 0 w 2037197"/>
                <a:gd name="connsiteY0" fmla="*/ 0 h 1939555"/>
                <a:gd name="connsiteX1" fmla="*/ 2037197 w 2037197"/>
                <a:gd name="connsiteY1" fmla="*/ 0 h 1939555"/>
                <a:gd name="connsiteX2" fmla="*/ 2037197 w 2037197"/>
                <a:gd name="connsiteY2" fmla="*/ 1939555 h 1939555"/>
                <a:gd name="connsiteX3" fmla="*/ 0 w 2037197"/>
                <a:gd name="connsiteY3" fmla="*/ 1939555 h 1939555"/>
                <a:gd name="connsiteX4" fmla="*/ 0 w 2037197"/>
                <a:gd name="connsiteY4" fmla="*/ 0 h 19395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7197" h="1939555">
                  <a:moveTo>
                    <a:pt x="0" y="0"/>
                  </a:moveTo>
                  <a:lnTo>
                    <a:pt x="2037197" y="0"/>
                  </a:lnTo>
                  <a:lnTo>
                    <a:pt x="2037197" y="1939555"/>
                  </a:lnTo>
                  <a:lnTo>
                    <a:pt x="0" y="193955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3345" tIns="93345" rIns="93345" bIns="93345" numCol="1" spcCol="1270" anchor="t" anchorCtr="0">
              <a:noAutofit/>
            </a:bodyPr>
            <a:lstStyle/>
            <a:p>
              <a:pPr lvl="0" algn="l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US" sz="4900" kern="1200"/>
            </a:p>
          </p:txBody>
        </p:sp>
        <p:sp>
          <p:nvSpPr>
            <p:cNvPr id="13" name="Forma libre 12"/>
            <p:cNvSpPr/>
            <p:nvPr/>
          </p:nvSpPr>
          <p:spPr>
            <a:xfrm>
              <a:off x="6263625" y="3344858"/>
              <a:ext cx="2037197" cy="1939555"/>
            </a:xfrm>
            <a:custGeom>
              <a:avLst/>
              <a:gdLst>
                <a:gd name="connsiteX0" fmla="*/ 0 w 2037197"/>
                <a:gd name="connsiteY0" fmla="*/ 0 h 1939555"/>
                <a:gd name="connsiteX1" fmla="*/ 2037197 w 2037197"/>
                <a:gd name="connsiteY1" fmla="*/ 0 h 1939555"/>
                <a:gd name="connsiteX2" fmla="*/ 2037197 w 2037197"/>
                <a:gd name="connsiteY2" fmla="*/ 1939555 h 1939555"/>
                <a:gd name="connsiteX3" fmla="*/ 0 w 2037197"/>
                <a:gd name="connsiteY3" fmla="*/ 1939555 h 1939555"/>
                <a:gd name="connsiteX4" fmla="*/ 0 w 2037197"/>
                <a:gd name="connsiteY4" fmla="*/ 0 h 19395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7197" h="1939555">
                  <a:moveTo>
                    <a:pt x="0" y="0"/>
                  </a:moveTo>
                  <a:lnTo>
                    <a:pt x="2037197" y="0"/>
                  </a:lnTo>
                  <a:lnTo>
                    <a:pt x="2037197" y="1939555"/>
                  </a:lnTo>
                  <a:lnTo>
                    <a:pt x="0" y="193955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3345" tIns="93345" rIns="93345" bIns="93345" numCol="1" spcCol="1270" anchor="t" anchorCtr="0">
              <a:noAutofit/>
            </a:bodyPr>
            <a:lstStyle/>
            <a:p>
              <a:pPr lvl="0" algn="l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US" sz="4900" kern="1200"/>
            </a:p>
          </p:txBody>
        </p:sp>
        <p:sp>
          <p:nvSpPr>
            <p:cNvPr id="14" name="Cruz 13"/>
            <p:cNvSpPr/>
            <p:nvPr/>
          </p:nvSpPr>
          <p:spPr>
            <a:xfrm>
              <a:off x="2166672" y="2487622"/>
              <a:ext cx="857236" cy="857236"/>
            </a:xfrm>
            <a:prstGeom prst="plus">
              <a:avLst>
                <a:gd name="adj" fmla="val 32810"/>
              </a:avLst>
            </a:prstGeom>
            <a:solidFill>
              <a:schemeClr val="tx1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ángulo 15"/>
            <p:cNvSpPr/>
            <p:nvPr/>
          </p:nvSpPr>
          <p:spPr>
            <a:xfrm>
              <a:off x="9877232" y="2803221"/>
              <a:ext cx="806810" cy="27648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Conector recto 16"/>
            <p:cNvSpPr/>
            <p:nvPr/>
          </p:nvSpPr>
          <p:spPr>
            <a:xfrm>
              <a:off x="6317039" y="3087070"/>
              <a:ext cx="504" cy="1645920"/>
            </a:xfrm>
            <a:prstGeom prst="line">
              <a:avLst/>
            </a:prstGeom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ctángulo 17"/>
            <p:cNvSpPr/>
            <p:nvPr/>
          </p:nvSpPr>
          <p:spPr>
            <a:xfrm>
              <a:off x="2166672" y="4882073"/>
              <a:ext cx="8538229" cy="168479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Conector recto 18"/>
            <p:cNvSpPr/>
            <p:nvPr/>
          </p:nvSpPr>
          <p:spPr>
            <a:xfrm>
              <a:off x="6330507" y="4882073"/>
              <a:ext cx="504" cy="1645920"/>
            </a:xfrm>
            <a:prstGeom prst="line">
              <a:avLst/>
            </a:prstGeom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CuadroTexto 19"/>
            <p:cNvSpPr txBox="1"/>
            <p:nvPr/>
          </p:nvSpPr>
          <p:spPr>
            <a:xfrm>
              <a:off x="2115804" y="4342514"/>
              <a:ext cx="1880457" cy="532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NI" sz="20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Fortalezas</a:t>
              </a:r>
              <a:endParaRPr lang="es-US" sz="2000" b="1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1" name="CuadroTexto 20"/>
            <p:cNvSpPr txBox="1"/>
            <p:nvPr/>
          </p:nvSpPr>
          <p:spPr>
            <a:xfrm>
              <a:off x="7700868" y="3530325"/>
              <a:ext cx="2983174" cy="1351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NI" sz="20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Debilidades (oportunidades de mejora)</a:t>
              </a:r>
              <a:endParaRPr lang="es-US" sz="2000" b="1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CuadroTexto 21"/>
            <p:cNvSpPr txBox="1"/>
            <p:nvPr/>
          </p:nvSpPr>
          <p:spPr>
            <a:xfrm>
              <a:off x="2115804" y="6166761"/>
              <a:ext cx="3265114" cy="532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NI" sz="20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Oportunidades</a:t>
              </a:r>
              <a:endParaRPr lang="es-US" sz="2000" b="1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" name="CuadroTexto 22"/>
            <p:cNvSpPr txBox="1"/>
            <p:nvPr/>
          </p:nvSpPr>
          <p:spPr>
            <a:xfrm>
              <a:off x="8827753" y="6166761"/>
              <a:ext cx="1880457" cy="532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NI" sz="20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Amenazas</a:t>
              </a:r>
              <a:endParaRPr lang="es-US" sz="2000" b="1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444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Diagnóstico del servicio</a:t>
            </a:r>
            <a:endParaRPr lang="es-US" dirty="0"/>
          </a:p>
        </p:txBody>
      </p:sp>
      <p:graphicFrame>
        <p:nvGraphicFramePr>
          <p:cNvPr id="24" name="10 Diagrama"/>
          <p:cNvGraphicFramePr/>
          <p:nvPr>
            <p:extLst>
              <p:ext uri="{D42A27DB-BD31-4B8C-83A1-F6EECF244321}">
                <p14:modId xmlns:p14="http://schemas.microsoft.com/office/powerpoint/2010/main" val="312579991"/>
              </p:ext>
            </p:extLst>
          </p:nvPr>
        </p:nvGraphicFramePr>
        <p:xfrm>
          <a:off x="990600" y="2667000"/>
          <a:ext cx="7451576" cy="41390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Llamada rectangular redondeada 24"/>
          <p:cNvSpPr/>
          <p:nvPr/>
        </p:nvSpPr>
        <p:spPr>
          <a:xfrm rot="21258007">
            <a:off x="68112" y="2341009"/>
            <a:ext cx="1957093" cy="1649556"/>
          </a:xfrm>
          <a:prstGeom prst="wedgeRoundRectCallout">
            <a:avLst>
              <a:gd name="adj1" fmla="val -23347"/>
              <a:gd name="adj2" fmla="val 64391"/>
              <a:gd name="adj3" fmla="val 1666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NI" sz="1400" b="1" dirty="0" smtClean="0">
                <a:solidFill>
                  <a:schemeClr val="tx1"/>
                </a:solidFill>
              </a:rPr>
              <a:t>¿podemos mejorar la forma en que lo hacemos ahora? ¿ser más eficientes? ¿tener más calidad? ¿llevar más bienestar?</a:t>
            </a:r>
            <a:endParaRPr lang="es-US" sz="1400" b="1" dirty="0">
              <a:solidFill>
                <a:schemeClr val="tx1"/>
              </a:solidFill>
            </a:endParaRPr>
          </a:p>
        </p:txBody>
      </p:sp>
      <p:sp>
        <p:nvSpPr>
          <p:cNvPr id="26" name="Llamada rectangular redondeada 25"/>
          <p:cNvSpPr/>
          <p:nvPr/>
        </p:nvSpPr>
        <p:spPr>
          <a:xfrm>
            <a:off x="7195872" y="1981200"/>
            <a:ext cx="1957093" cy="1649556"/>
          </a:xfrm>
          <a:prstGeom prst="wedgeRoundRectCallout">
            <a:avLst>
              <a:gd name="adj1" fmla="val -23347"/>
              <a:gd name="adj2" fmla="val 64391"/>
              <a:gd name="adj3" fmla="val 1666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NI" sz="1400" b="1" dirty="0" smtClean="0">
                <a:solidFill>
                  <a:schemeClr val="tx1"/>
                </a:solidFill>
              </a:rPr>
              <a:t>Permite mapear las soluciones actuales, presentes en el entorno!</a:t>
            </a:r>
            <a:endParaRPr lang="es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97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6" grpId="0" animBg="1"/>
      <p:bldP spid="2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 smtClean="0"/>
              <a:t>Identificación de la problemática</a:t>
            </a:r>
            <a:br>
              <a:rPr lang="es-NI" dirty="0" smtClean="0"/>
            </a:br>
            <a:r>
              <a:rPr lang="es-NI" sz="2800" dirty="0" smtClean="0"/>
              <a:t>Causas- problema central-Efectos</a:t>
            </a:r>
            <a:endParaRPr lang="es-US" sz="2800" dirty="0"/>
          </a:p>
        </p:txBody>
      </p:sp>
      <p:sp>
        <p:nvSpPr>
          <p:cNvPr id="5" name="Forma libre 4"/>
          <p:cNvSpPr/>
          <p:nvPr/>
        </p:nvSpPr>
        <p:spPr>
          <a:xfrm>
            <a:off x="2316611" y="2667000"/>
            <a:ext cx="6661543" cy="3931440"/>
          </a:xfrm>
          <a:custGeom>
            <a:avLst/>
            <a:gdLst>
              <a:gd name="connsiteX0" fmla="*/ 346599 w 2079553"/>
              <a:gd name="connsiteY0" fmla="*/ 0 h 5276704"/>
              <a:gd name="connsiteX1" fmla="*/ 1732954 w 2079553"/>
              <a:gd name="connsiteY1" fmla="*/ 0 h 5276704"/>
              <a:gd name="connsiteX2" fmla="*/ 2079553 w 2079553"/>
              <a:gd name="connsiteY2" fmla="*/ 346599 h 5276704"/>
              <a:gd name="connsiteX3" fmla="*/ 2079553 w 2079553"/>
              <a:gd name="connsiteY3" fmla="*/ 5276704 h 5276704"/>
              <a:gd name="connsiteX4" fmla="*/ 2079553 w 2079553"/>
              <a:gd name="connsiteY4" fmla="*/ 5276704 h 5276704"/>
              <a:gd name="connsiteX5" fmla="*/ 0 w 2079553"/>
              <a:gd name="connsiteY5" fmla="*/ 5276704 h 5276704"/>
              <a:gd name="connsiteX6" fmla="*/ 0 w 2079553"/>
              <a:gd name="connsiteY6" fmla="*/ 5276704 h 5276704"/>
              <a:gd name="connsiteX7" fmla="*/ 0 w 2079553"/>
              <a:gd name="connsiteY7" fmla="*/ 346599 h 5276704"/>
              <a:gd name="connsiteX8" fmla="*/ 346599 w 2079553"/>
              <a:gd name="connsiteY8" fmla="*/ 0 h 5276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9553" h="5276704">
                <a:moveTo>
                  <a:pt x="2079553" y="879469"/>
                </a:moveTo>
                <a:lnTo>
                  <a:pt x="2079553" y="4397235"/>
                </a:lnTo>
                <a:cubicBezTo>
                  <a:pt x="2079553" y="4882951"/>
                  <a:pt x="2018397" y="5276703"/>
                  <a:pt x="1942958" y="5276703"/>
                </a:cubicBezTo>
                <a:lnTo>
                  <a:pt x="0" y="5276703"/>
                </a:lnTo>
                <a:lnTo>
                  <a:pt x="0" y="5276703"/>
                </a:lnTo>
                <a:lnTo>
                  <a:pt x="0" y="1"/>
                </a:lnTo>
                <a:lnTo>
                  <a:pt x="0" y="1"/>
                </a:lnTo>
                <a:lnTo>
                  <a:pt x="1942958" y="1"/>
                </a:lnTo>
                <a:cubicBezTo>
                  <a:pt x="2018397" y="1"/>
                  <a:pt x="2079553" y="393753"/>
                  <a:pt x="2079553" y="879469"/>
                </a:cubicBezTo>
                <a:close/>
              </a:path>
            </a:pathLst>
          </a:custGeom>
          <a:solidFill>
            <a:srgbClr val="30ACEC">
              <a:alpha val="90000"/>
              <a:tint val="40000"/>
              <a:hueOff val="0"/>
              <a:satOff val="0"/>
              <a:lumOff val="0"/>
              <a:alphaOff val="0"/>
            </a:srgbClr>
          </a:solidFill>
          <a:ln w="9525" cap="rnd" cmpd="sng" algn="ctr">
            <a:solidFill>
              <a:srgbClr val="30ACEC">
                <a:alpha val="90000"/>
                <a:tint val="40000"/>
                <a:hueOff val="0"/>
                <a:satOff val="0"/>
                <a:lumOff val="0"/>
                <a:alphaOff val="0"/>
                <a:tint val="60000"/>
              </a:srgbClr>
            </a:solidFill>
            <a:prstDash val="solid"/>
          </a:ln>
          <a:effectLst>
            <a:reflection blurRad="12700" stA="26000" endPos="32000" dist="12700" dir="5400000" sy="-100000" rotWithShape="0"/>
          </a:effectLst>
        </p:spPr>
        <p:txBody>
          <a:bodyPr spcFirstLastPara="0" vert="horz" wrap="square" lIns="247651" tIns="225340" rIns="349165" bIns="225341" numCol="1" spcCol="1270" anchor="ctr" anchorCtr="0">
            <a:noAutofit/>
          </a:bodyPr>
          <a:lstStyle/>
          <a:p>
            <a:pPr marL="171450" marR="0" lvl="1" indent="-171450" defTabSz="8001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es-NI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orbel" panose="020B0503020204020204"/>
              </a:rPr>
              <a:t>Se hace en un taller de 25-30 participantes</a:t>
            </a:r>
            <a:endParaRPr kumimoji="0" lang="es-US" sz="2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orbel" panose="020B0503020204020204"/>
            </a:endParaRPr>
          </a:p>
          <a:p>
            <a:pPr marL="171450" marR="0" lvl="1" indent="-171450" defTabSz="8001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es-NI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orbel" panose="020B0503020204020204"/>
              </a:rPr>
              <a:t>Se explica el propósito del ejercicio y el contexto</a:t>
            </a:r>
            <a:endParaRPr kumimoji="0" lang="es-US" sz="2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orbel" panose="020B0503020204020204"/>
            </a:endParaRPr>
          </a:p>
          <a:p>
            <a:pPr marL="171450" marR="0" lvl="1" indent="-171450" defTabSz="8001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es-NI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orbel" panose="020B0503020204020204"/>
              </a:rPr>
              <a:t>Explicar el método del árbol de problema</a:t>
            </a:r>
            <a:endParaRPr kumimoji="0" lang="es-US" sz="2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orbel" panose="020B0503020204020204"/>
            </a:endParaRPr>
          </a:p>
          <a:p>
            <a:pPr marL="171450" marR="0" lvl="1" indent="-171450" defTabSz="8001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es-NI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orbel" panose="020B0503020204020204"/>
              </a:rPr>
              <a:t>Dar ejemplos de relaciones causa efecto</a:t>
            </a:r>
            <a:endParaRPr kumimoji="0" lang="es-US" sz="2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orbel" panose="020B0503020204020204"/>
            </a:endParaRPr>
          </a:p>
          <a:p>
            <a:pPr marL="171450" marR="0" lvl="1" indent="-171450" defTabSz="8001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es-NI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orbel" panose="020B0503020204020204"/>
              </a:rPr>
              <a:t>Listar comentarios negativos sobre la situación analizada-tormenta de ideas</a:t>
            </a:r>
            <a:endParaRPr kumimoji="0" lang="es-US" sz="2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orbel" panose="020B0503020204020204"/>
            </a:endParaRPr>
          </a:p>
          <a:p>
            <a:pPr marL="171450" marR="0" lvl="1" indent="-171450" defTabSz="8001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es-NI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orbel" panose="020B0503020204020204"/>
              </a:rPr>
              <a:t>Escribir en una tarjeta el problema enunciado</a:t>
            </a:r>
            <a:endParaRPr kumimoji="0" lang="es-US" sz="2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orbel" panose="020B0503020204020204"/>
            </a:endParaRPr>
          </a:p>
        </p:txBody>
      </p:sp>
      <p:sp>
        <p:nvSpPr>
          <p:cNvPr id="6" name="Forma libre 5"/>
          <p:cNvSpPr/>
          <p:nvPr/>
        </p:nvSpPr>
        <p:spPr>
          <a:xfrm>
            <a:off x="37448" y="2667000"/>
            <a:ext cx="2473608" cy="2017531"/>
          </a:xfrm>
          <a:custGeom>
            <a:avLst/>
            <a:gdLst>
              <a:gd name="connsiteX0" fmla="*/ 0 w 2968146"/>
              <a:gd name="connsiteY0" fmla="*/ 433249 h 2599441"/>
              <a:gd name="connsiteX1" fmla="*/ 433249 w 2968146"/>
              <a:gd name="connsiteY1" fmla="*/ 0 h 2599441"/>
              <a:gd name="connsiteX2" fmla="*/ 2534897 w 2968146"/>
              <a:gd name="connsiteY2" fmla="*/ 0 h 2599441"/>
              <a:gd name="connsiteX3" fmla="*/ 2968146 w 2968146"/>
              <a:gd name="connsiteY3" fmla="*/ 433249 h 2599441"/>
              <a:gd name="connsiteX4" fmla="*/ 2968146 w 2968146"/>
              <a:gd name="connsiteY4" fmla="*/ 2166192 h 2599441"/>
              <a:gd name="connsiteX5" fmla="*/ 2534897 w 2968146"/>
              <a:gd name="connsiteY5" fmla="*/ 2599441 h 2599441"/>
              <a:gd name="connsiteX6" fmla="*/ 433249 w 2968146"/>
              <a:gd name="connsiteY6" fmla="*/ 2599441 h 2599441"/>
              <a:gd name="connsiteX7" fmla="*/ 0 w 2968146"/>
              <a:gd name="connsiteY7" fmla="*/ 2166192 h 2599441"/>
              <a:gd name="connsiteX8" fmla="*/ 0 w 2968146"/>
              <a:gd name="connsiteY8" fmla="*/ 433249 h 259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8146" h="2599441">
                <a:moveTo>
                  <a:pt x="0" y="433249"/>
                </a:moveTo>
                <a:cubicBezTo>
                  <a:pt x="0" y="193972"/>
                  <a:pt x="193972" y="0"/>
                  <a:pt x="433249" y="0"/>
                </a:cubicBezTo>
                <a:lnTo>
                  <a:pt x="2534897" y="0"/>
                </a:lnTo>
                <a:cubicBezTo>
                  <a:pt x="2774174" y="0"/>
                  <a:pt x="2968146" y="193972"/>
                  <a:pt x="2968146" y="433249"/>
                </a:cubicBezTo>
                <a:lnTo>
                  <a:pt x="2968146" y="2166192"/>
                </a:lnTo>
                <a:cubicBezTo>
                  <a:pt x="2968146" y="2405469"/>
                  <a:pt x="2774174" y="2599441"/>
                  <a:pt x="2534897" y="2599441"/>
                </a:cubicBezTo>
                <a:lnTo>
                  <a:pt x="433249" y="2599441"/>
                </a:lnTo>
                <a:cubicBezTo>
                  <a:pt x="193972" y="2599441"/>
                  <a:pt x="0" y="2405469"/>
                  <a:pt x="0" y="2166192"/>
                </a:cubicBezTo>
                <a:lnTo>
                  <a:pt x="0" y="433249"/>
                </a:lnTo>
                <a:close/>
              </a:path>
            </a:pathLst>
          </a:custGeom>
          <a:gradFill rotWithShape="1">
            <a:gsLst>
              <a:gs pos="0">
                <a:srgbClr val="30ACEC">
                  <a:hueOff val="0"/>
                  <a:satOff val="0"/>
                  <a:lumOff val="0"/>
                  <a:alphaOff val="0"/>
                  <a:tint val="96000"/>
                  <a:lumMod val="102000"/>
                </a:srgbClr>
              </a:gs>
              <a:gs pos="100000">
                <a:srgbClr val="30ACEC">
                  <a:hueOff val="0"/>
                  <a:satOff val="0"/>
                  <a:lumOff val="0"/>
                  <a:alphaOff val="0"/>
                  <a:shade val="88000"/>
                  <a:lumMod val="94000"/>
                </a:srgbClr>
              </a:gs>
            </a:gsLst>
            <a:path path="circle">
              <a:fillToRect l="50000" t="100000" r="100000" b="50000"/>
            </a:path>
          </a:gradFill>
          <a:ln>
            <a:noFill/>
          </a:ln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p:spPr>
        <p:txBody>
          <a:bodyPr spcFirstLastPara="0" vert="horz" wrap="square" lIns="256434" tIns="191664" rIns="256434" bIns="191664" numCol="1" spcCol="1270" anchor="ctr" anchorCtr="0">
            <a:noAutofit/>
          </a:bodyPr>
          <a:lstStyle/>
          <a:p>
            <a:pPr marL="0" marR="0" lvl="0" indent="0" algn="ctr" defTabSz="15113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s-NI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</a:rPr>
              <a:t>Identificando y listando problemas principales</a:t>
            </a:r>
            <a:endParaRPr kumimoji="0" lang="es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</a:endParaRPr>
          </a:p>
        </p:txBody>
      </p:sp>
      <p:grpSp>
        <p:nvGrpSpPr>
          <p:cNvPr id="7" name="15 Grupo"/>
          <p:cNvGrpSpPr/>
          <p:nvPr/>
        </p:nvGrpSpPr>
        <p:grpSpPr>
          <a:xfrm rot="289043">
            <a:off x="194546" y="4627998"/>
            <a:ext cx="2355584" cy="2026972"/>
            <a:chOff x="5434933" y="3736286"/>
            <a:chExt cx="3422623" cy="2867899"/>
          </a:xfrm>
        </p:grpSpPr>
        <p:pic>
          <p:nvPicPr>
            <p:cNvPr id="8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9" name="17 Rectángulo"/>
            <p:cNvSpPr/>
            <p:nvPr/>
          </p:nvSpPr>
          <p:spPr>
            <a:xfrm rot="21417557">
              <a:off x="5689187" y="3960588"/>
              <a:ext cx="2821756" cy="23079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chemeClr val="bg1">
                      <a:lumMod val="95000"/>
                      <a:lumOff val="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Se </a:t>
              </a:r>
              <a:r>
                <a:rPr lang="en-US" sz="2000" b="1" dirty="0" err="1" smtClean="0">
                  <a:solidFill>
                    <a:schemeClr val="bg1">
                      <a:lumMod val="95000"/>
                      <a:lumOff val="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tiene</a:t>
              </a:r>
              <a:r>
                <a:rPr lang="en-US" sz="2000" b="1" dirty="0" smtClean="0">
                  <a:solidFill>
                    <a:schemeClr val="bg1">
                      <a:lumMod val="95000"/>
                      <a:lumOff val="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2000" b="1" dirty="0" err="1" smtClean="0">
                  <a:solidFill>
                    <a:schemeClr val="bg1">
                      <a:lumMod val="95000"/>
                      <a:lumOff val="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como</a:t>
              </a:r>
              <a:r>
                <a:rPr lang="en-US" sz="2000" b="1" dirty="0" smtClean="0">
                  <a:solidFill>
                    <a:schemeClr val="bg1">
                      <a:lumMod val="95000"/>
                      <a:lumOff val="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base los </a:t>
              </a:r>
              <a:r>
                <a:rPr lang="en-US" sz="2000" b="1" dirty="0" err="1" smtClean="0">
                  <a:solidFill>
                    <a:schemeClr val="bg1">
                      <a:lumMod val="95000"/>
                      <a:lumOff val="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análisis</a:t>
              </a:r>
              <a:r>
                <a:rPr lang="en-US" sz="2000" b="1" dirty="0" smtClean="0">
                  <a:solidFill>
                    <a:schemeClr val="bg1">
                      <a:lumMod val="95000"/>
                      <a:lumOff val="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2000" b="1" dirty="0" err="1" smtClean="0">
                  <a:solidFill>
                    <a:schemeClr val="bg1">
                      <a:lumMod val="95000"/>
                      <a:lumOff val="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previos</a:t>
              </a:r>
              <a:r>
                <a:rPr lang="en-US" sz="2000" b="1" dirty="0" smtClean="0">
                  <a:solidFill>
                    <a:schemeClr val="bg1">
                      <a:lumMod val="95000"/>
                      <a:lumOff val="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045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/>
              <a:t>Identificación de la problemática</a:t>
            </a:r>
            <a:br>
              <a:rPr lang="es-NI" dirty="0"/>
            </a:br>
            <a:r>
              <a:rPr lang="es-NI" sz="2800" dirty="0"/>
              <a:t>Causas- problema central-Efectos</a:t>
            </a:r>
            <a:endParaRPr lang="es-US" sz="2800" dirty="0"/>
          </a:p>
        </p:txBody>
      </p:sp>
      <p:grpSp>
        <p:nvGrpSpPr>
          <p:cNvPr id="24" name="15 Grupo"/>
          <p:cNvGrpSpPr/>
          <p:nvPr/>
        </p:nvGrpSpPr>
        <p:grpSpPr>
          <a:xfrm rot="289043">
            <a:off x="118718" y="2297990"/>
            <a:ext cx="2177602" cy="1838920"/>
            <a:chOff x="5434934" y="3736287"/>
            <a:chExt cx="3422623" cy="2867899"/>
          </a:xfrm>
        </p:grpSpPr>
        <p:pic>
          <p:nvPicPr>
            <p:cNvPr id="25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6" name="17 Rectángulo"/>
            <p:cNvSpPr/>
            <p:nvPr/>
          </p:nvSpPr>
          <p:spPr>
            <a:xfrm rot="21417557">
              <a:off x="5680943" y="4627827"/>
              <a:ext cx="2948885" cy="12959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Aumento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muertes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en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accidentes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viales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en el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trámo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aa-bb</a:t>
              </a:r>
            </a:p>
          </p:txBody>
        </p:sp>
      </p:grpSp>
      <p:grpSp>
        <p:nvGrpSpPr>
          <p:cNvPr id="27" name="15 Grupo"/>
          <p:cNvGrpSpPr/>
          <p:nvPr/>
        </p:nvGrpSpPr>
        <p:grpSpPr>
          <a:xfrm rot="289043">
            <a:off x="2362227" y="2459225"/>
            <a:ext cx="2177602" cy="1838920"/>
            <a:chOff x="5434934" y="3736287"/>
            <a:chExt cx="3422623" cy="2867899"/>
          </a:xfrm>
        </p:grpSpPr>
        <p:pic>
          <p:nvPicPr>
            <p:cNvPr id="28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51" name="17 Rectángulo"/>
            <p:cNvSpPr/>
            <p:nvPr/>
          </p:nvSpPr>
          <p:spPr>
            <a:xfrm rot="21417557">
              <a:off x="5680943" y="4771826"/>
              <a:ext cx="2948885" cy="10079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Aumento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del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número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accidents de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tránsito</a:t>
              </a:r>
              <a:endParaRPr lang="en-US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52" name="15 Grupo"/>
          <p:cNvGrpSpPr/>
          <p:nvPr/>
        </p:nvGrpSpPr>
        <p:grpSpPr>
          <a:xfrm rot="289043">
            <a:off x="4624859" y="2459225"/>
            <a:ext cx="2177602" cy="1838920"/>
            <a:chOff x="5434934" y="3736287"/>
            <a:chExt cx="3422623" cy="2867899"/>
          </a:xfrm>
        </p:grpSpPr>
        <p:pic>
          <p:nvPicPr>
            <p:cNvPr id="53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54" name="17 Rectángulo"/>
            <p:cNvSpPr/>
            <p:nvPr/>
          </p:nvSpPr>
          <p:spPr>
            <a:xfrm rot="21417557">
              <a:off x="5680943" y="4483829"/>
              <a:ext cx="2948885" cy="15839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Aumento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velocidades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promedios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desplazamiento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en el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tramo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aa-bb</a:t>
              </a:r>
            </a:p>
          </p:txBody>
        </p:sp>
      </p:grpSp>
      <p:grpSp>
        <p:nvGrpSpPr>
          <p:cNvPr id="55" name="15 Grupo"/>
          <p:cNvGrpSpPr/>
          <p:nvPr/>
        </p:nvGrpSpPr>
        <p:grpSpPr>
          <a:xfrm rot="289043">
            <a:off x="6812035" y="2421997"/>
            <a:ext cx="2177602" cy="1838920"/>
            <a:chOff x="5434934" y="3736287"/>
            <a:chExt cx="3422623" cy="2867899"/>
          </a:xfrm>
        </p:grpSpPr>
        <p:pic>
          <p:nvPicPr>
            <p:cNvPr id="56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57" name="17 Rectángulo"/>
            <p:cNvSpPr/>
            <p:nvPr/>
          </p:nvSpPr>
          <p:spPr>
            <a:xfrm rot="21417557">
              <a:off x="5680943" y="4771826"/>
              <a:ext cx="2948885" cy="10079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Irrespeto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a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normas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transitabilidad</a:t>
              </a:r>
            </a:p>
          </p:txBody>
        </p:sp>
      </p:grpSp>
      <p:grpSp>
        <p:nvGrpSpPr>
          <p:cNvPr id="58" name="15 Grupo"/>
          <p:cNvGrpSpPr/>
          <p:nvPr/>
        </p:nvGrpSpPr>
        <p:grpSpPr>
          <a:xfrm rot="289043">
            <a:off x="55442" y="4311733"/>
            <a:ext cx="2177602" cy="1838920"/>
            <a:chOff x="5434934" y="3736287"/>
            <a:chExt cx="3422623" cy="2867899"/>
          </a:xfrm>
        </p:grpSpPr>
        <p:pic>
          <p:nvPicPr>
            <p:cNvPr id="59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0" name="17 Rectángulo"/>
            <p:cNvSpPr/>
            <p:nvPr/>
          </p:nvSpPr>
          <p:spPr>
            <a:xfrm rot="21417557">
              <a:off x="5680943" y="4627827"/>
              <a:ext cx="2948885" cy="12959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Poblaciones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ubicadas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en los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lados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la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carretera</a:t>
              </a:r>
              <a:endParaRPr lang="en-US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1" name="15 Grupo"/>
          <p:cNvGrpSpPr/>
          <p:nvPr/>
        </p:nvGrpSpPr>
        <p:grpSpPr>
          <a:xfrm rot="289043">
            <a:off x="2181256" y="4311733"/>
            <a:ext cx="2177602" cy="1838920"/>
            <a:chOff x="5434934" y="3736287"/>
            <a:chExt cx="3422623" cy="2867899"/>
          </a:xfrm>
        </p:grpSpPr>
        <p:pic>
          <p:nvPicPr>
            <p:cNvPr id="62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3" name="17 Rectángulo"/>
            <p:cNvSpPr/>
            <p:nvPr/>
          </p:nvSpPr>
          <p:spPr>
            <a:xfrm rot="21417557">
              <a:off x="5680943" y="4627827"/>
              <a:ext cx="2948885" cy="12959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Peatones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irrespetan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márgenes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vías</a:t>
              </a:r>
              <a:endParaRPr lang="en-US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4" name="15 Grupo"/>
          <p:cNvGrpSpPr/>
          <p:nvPr/>
        </p:nvGrpSpPr>
        <p:grpSpPr>
          <a:xfrm rot="289043">
            <a:off x="4527942" y="4379681"/>
            <a:ext cx="2177602" cy="1838920"/>
            <a:chOff x="5434934" y="3736287"/>
            <a:chExt cx="3422623" cy="2867899"/>
          </a:xfrm>
        </p:grpSpPr>
        <p:pic>
          <p:nvPicPr>
            <p:cNvPr id="65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6" name="17 Rectángulo"/>
            <p:cNvSpPr/>
            <p:nvPr/>
          </p:nvSpPr>
          <p:spPr>
            <a:xfrm rot="21417557">
              <a:off x="5680943" y="4483829"/>
              <a:ext cx="2948885" cy="15839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pérdidas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económicas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por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accidents en el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tramo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aa-bb</a:t>
              </a:r>
            </a:p>
          </p:txBody>
        </p:sp>
      </p:grpSp>
      <p:grpSp>
        <p:nvGrpSpPr>
          <p:cNvPr id="67" name="15 Grupo"/>
          <p:cNvGrpSpPr/>
          <p:nvPr/>
        </p:nvGrpSpPr>
        <p:grpSpPr>
          <a:xfrm rot="289043">
            <a:off x="6965821" y="4447630"/>
            <a:ext cx="2177602" cy="1838920"/>
            <a:chOff x="5434934" y="3736287"/>
            <a:chExt cx="3422623" cy="2867899"/>
          </a:xfrm>
        </p:grpSpPr>
        <p:pic>
          <p:nvPicPr>
            <p:cNvPr id="68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9" name="17 Rectángulo"/>
            <p:cNvSpPr/>
            <p:nvPr/>
          </p:nvSpPr>
          <p:spPr>
            <a:xfrm rot="21417557">
              <a:off x="5680943" y="4627827"/>
              <a:ext cx="2948885" cy="12959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Reducida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vigilancia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vial en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puntos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críticos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del </a:t>
              </a:r>
              <a:r>
                <a:rPr lang="en-US" sz="12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tramo</a:t>
              </a:r>
              <a:r>
                <a:rPr lang="en-US" sz="12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aa-bb</a:t>
              </a:r>
            </a:p>
          </p:txBody>
        </p:sp>
      </p:grpSp>
      <p:sp>
        <p:nvSpPr>
          <p:cNvPr id="2" name="CuadroTexto 1"/>
          <p:cNvSpPr txBox="1"/>
          <p:nvPr/>
        </p:nvSpPr>
        <p:spPr>
          <a:xfrm>
            <a:off x="2475372" y="2069165"/>
            <a:ext cx="3993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Problemática</a:t>
            </a:r>
            <a:r>
              <a:rPr lang="en-US" dirty="0" smtClean="0"/>
              <a:t> de </a:t>
            </a:r>
            <a:r>
              <a:rPr lang="en-US" dirty="0" err="1" smtClean="0"/>
              <a:t>accidentalidad</a:t>
            </a:r>
            <a:r>
              <a:rPr lang="en-US" dirty="0" smtClean="0"/>
              <a:t> vial…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30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/>
              <a:t>Identificación de la problemática</a:t>
            </a:r>
            <a:br>
              <a:rPr lang="es-NI" dirty="0"/>
            </a:br>
            <a:r>
              <a:rPr lang="es-NI" sz="2800" dirty="0"/>
              <a:t>Causas- problema central-Efectos</a:t>
            </a:r>
            <a:endParaRPr lang="es-US" sz="2800" dirty="0"/>
          </a:p>
        </p:txBody>
      </p:sp>
      <p:grpSp>
        <p:nvGrpSpPr>
          <p:cNvPr id="29" name="15 Grupo"/>
          <p:cNvGrpSpPr/>
          <p:nvPr/>
        </p:nvGrpSpPr>
        <p:grpSpPr>
          <a:xfrm rot="289043">
            <a:off x="562556" y="2583675"/>
            <a:ext cx="1937713" cy="1727029"/>
            <a:chOff x="5434934" y="3736287"/>
            <a:chExt cx="3422623" cy="2867899"/>
          </a:xfrm>
        </p:grpSpPr>
        <p:pic>
          <p:nvPicPr>
            <p:cNvPr id="30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31" name="17 Rectángulo"/>
            <p:cNvSpPr/>
            <p:nvPr/>
          </p:nvSpPr>
          <p:spPr>
            <a:xfrm rot="21417557">
              <a:off x="5680944" y="4339831"/>
              <a:ext cx="2948884" cy="18719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Aumento</a:t>
              </a:r>
              <a:r>
                <a:rPr lang="en-US" sz="105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los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precios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productos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en Mercado (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consumidores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en-US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2" name="15 Grupo"/>
          <p:cNvGrpSpPr/>
          <p:nvPr/>
        </p:nvGrpSpPr>
        <p:grpSpPr>
          <a:xfrm rot="289043">
            <a:off x="4673205" y="2516811"/>
            <a:ext cx="1937713" cy="1727029"/>
            <a:chOff x="5434934" y="3736287"/>
            <a:chExt cx="3422623" cy="2867899"/>
          </a:xfrm>
        </p:grpSpPr>
        <p:pic>
          <p:nvPicPr>
            <p:cNvPr id="33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34" name="17 Rectángulo"/>
            <p:cNvSpPr/>
            <p:nvPr/>
          </p:nvSpPr>
          <p:spPr>
            <a:xfrm rot="21417557">
              <a:off x="5680944" y="4507829"/>
              <a:ext cx="2948884" cy="15359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Reducción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excedentes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productores</a:t>
              </a:r>
              <a:endParaRPr lang="en-US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5" name="15 Grupo"/>
          <p:cNvGrpSpPr/>
          <p:nvPr/>
        </p:nvGrpSpPr>
        <p:grpSpPr>
          <a:xfrm rot="289043">
            <a:off x="2429683" y="4420080"/>
            <a:ext cx="1937713" cy="1727029"/>
            <a:chOff x="5434934" y="3736287"/>
            <a:chExt cx="3422623" cy="2867899"/>
          </a:xfrm>
        </p:grpSpPr>
        <p:pic>
          <p:nvPicPr>
            <p:cNvPr id="36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37" name="17 Rectángulo"/>
            <p:cNvSpPr/>
            <p:nvPr/>
          </p:nvSpPr>
          <p:spPr>
            <a:xfrm rot="21417557">
              <a:off x="5680944" y="4843826"/>
              <a:ext cx="2948884" cy="8639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Mantenimiento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insuficiente</a:t>
              </a:r>
              <a:endParaRPr lang="en-US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8" name="15 Grupo"/>
          <p:cNvGrpSpPr/>
          <p:nvPr/>
        </p:nvGrpSpPr>
        <p:grpSpPr>
          <a:xfrm rot="289043">
            <a:off x="2561949" y="2634638"/>
            <a:ext cx="1937713" cy="1727029"/>
            <a:chOff x="5434934" y="3736287"/>
            <a:chExt cx="3422623" cy="2867899"/>
          </a:xfrm>
        </p:grpSpPr>
        <p:pic>
          <p:nvPicPr>
            <p:cNvPr id="39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  <a:solidFill>
              <a:schemeClr val="accent2"/>
            </a:solidFill>
          </p:spPr>
        </p:pic>
        <p:sp>
          <p:nvSpPr>
            <p:cNvPr id="40" name="17 Rectángulo"/>
            <p:cNvSpPr/>
            <p:nvPr/>
          </p:nvSpPr>
          <p:spPr>
            <a:xfrm rot="21417557">
              <a:off x="5680944" y="4507829"/>
              <a:ext cx="2948884" cy="15359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los COV y CTV,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pérdidas</a:t>
              </a:r>
              <a:endParaRPr lang="en-US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41" name="15 Grupo"/>
          <p:cNvGrpSpPr/>
          <p:nvPr/>
        </p:nvGrpSpPr>
        <p:grpSpPr>
          <a:xfrm rot="289043">
            <a:off x="4541007" y="4368953"/>
            <a:ext cx="1937713" cy="1727029"/>
            <a:chOff x="5434934" y="3736287"/>
            <a:chExt cx="3422623" cy="2867899"/>
          </a:xfrm>
        </p:grpSpPr>
        <p:pic>
          <p:nvPicPr>
            <p:cNvPr id="42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43" name="17 Rectángulo"/>
            <p:cNvSpPr/>
            <p:nvPr/>
          </p:nvSpPr>
          <p:spPr>
            <a:xfrm rot="21417557">
              <a:off x="5680944" y="4507829"/>
              <a:ext cx="2948884" cy="15359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Reducida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participación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en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limpieza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ODrenaje</a:t>
              </a:r>
              <a:endParaRPr lang="en-US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44" name="15 Grupo"/>
          <p:cNvGrpSpPr/>
          <p:nvPr/>
        </p:nvGrpSpPr>
        <p:grpSpPr>
          <a:xfrm rot="289043">
            <a:off x="495638" y="4376869"/>
            <a:ext cx="1937713" cy="1727029"/>
            <a:chOff x="5434934" y="3736287"/>
            <a:chExt cx="3422623" cy="2867899"/>
          </a:xfrm>
        </p:grpSpPr>
        <p:pic>
          <p:nvPicPr>
            <p:cNvPr id="45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46" name="17 Rectángulo"/>
            <p:cNvSpPr/>
            <p:nvPr/>
          </p:nvSpPr>
          <p:spPr>
            <a:xfrm rot="21417557">
              <a:off x="5680943" y="4930832"/>
              <a:ext cx="2948883" cy="6899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Puntos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críticos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(RRD) </a:t>
              </a:r>
              <a:endParaRPr lang="en-US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47" name="15 Grupo"/>
          <p:cNvGrpSpPr/>
          <p:nvPr/>
        </p:nvGrpSpPr>
        <p:grpSpPr>
          <a:xfrm rot="289043">
            <a:off x="6811919" y="2516810"/>
            <a:ext cx="1937713" cy="1727029"/>
            <a:chOff x="5434934" y="3736287"/>
            <a:chExt cx="3422623" cy="2867899"/>
          </a:xfrm>
        </p:grpSpPr>
        <p:pic>
          <p:nvPicPr>
            <p:cNvPr id="48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49" name="17 Rectángulo"/>
            <p:cNvSpPr/>
            <p:nvPr/>
          </p:nvSpPr>
          <p:spPr>
            <a:xfrm rot="21417557">
              <a:off x="5680944" y="5011825"/>
              <a:ext cx="2948884" cy="527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Migración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¿?!</a:t>
              </a:r>
              <a:endParaRPr lang="en-US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70" name="15 Grupo"/>
          <p:cNvGrpSpPr/>
          <p:nvPr/>
        </p:nvGrpSpPr>
        <p:grpSpPr>
          <a:xfrm rot="289043">
            <a:off x="6596427" y="4290656"/>
            <a:ext cx="1937713" cy="1727029"/>
            <a:chOff x="5434934" y="3736287"/>
            <a:chExt cx="3422623" cy="2867899"/>
          </a:xfrm>
        </p:grpSpPr>
        <p:pic>
          <p:nvPicPr>
            <p:cNvPr id="71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72" name="17 Rectángulo"/>
            <p:cNvSpPr/>
            <p:nvPr/>
          </p:nvSpPr>
          <p:spPr>
            <a:xfrm rot="21417557">
              <a:off x="5680944" y="4843826"/>
              <a:ext cx="2948884" cy="8639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Diseño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deficiente</a:t>
              </a:r>
              <a:endParaRPr lang="en-US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73" name="CuadroTexto 72"/>
          <p:cNvSpPr txBox="1"/>
          <p:nvPr/>
        </p:nvSpPr>
        <p:spPr>
          <a:xfrm>
            <a:off x="2475372" y="2069165"/>
            <a:ext cx="4237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Problemática</a:t>
            </a:r>
            <a:r>
              <a:rPr lang="en-US" dirty="0" smtClean="0"/>
              <a:t> de </a:t>
            </a:r>
            <a:r>
              <a:rPr lang="en-US" dirty="0" err="1" smtClean="0"/>
              <a:t>costos</a:t>
            </a:r>
            <a:r>
              <a:rPr lang="en-US" dirty="0" smtClean="0"/>
              <a:t> de </a:t>
            </a:r>
            <a:r>
              <a:rPr lang="en-US" dirty="0" err="1" smtClean="0"/>
              <a:t>transporte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73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/>
              <a:t>Identificación de la problemática</a:t>
            </a:r>
            <a:br>
              <a:rPr lang="es-NI" dirty="0"/>
            </a:br>
            <a:r>
              <a:rPr lang="es-NI" sz="2800" dirty="0"/>
              <a:t>Causas- problema central-Efectos</a:t>
            </a:r>
            <a:endParaRPr lang="es-US" sz="2800" dirty="0"/>
          </a:p>
        </p:txBody>
      </p:sp>
      <p:grpSp>
        <p:nvGrpSpPr>
          <p:cNvPr id="29" name="15 Grupo"/>
          <p:cNvGrpSpPr/>
          <p:nvPr/>
        </p:nvGrpSpPr>
        <p:grpSpPr>
          <a:xfrm rot="289043">
            <a:off x="562556" y="2583675"/>
            <a:ext cx="1937713" cy="1727029"/>
            <a:chOff x="5434934" y="3736287"/>
            <a:chExt cx="3422623" cy="2867899"/>
          </a:xfrm>
        </p:grpSpPr>
        <p:pic>
          <p:nvPicPr>
            <p:cNvPr id="30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31" name="17 Rectángulo"/>
            <p:cNvSpPr/>
            <p:nvPr/>
          </p:nvSpPr>
          <p:spPr>
            <a:xfrm rot="21417557">
              <a:off x="5680944" y="4528349"/>
              <a:ext cx="2948883" cy="14949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Aumento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tasas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morbilidad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(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agudización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IRAs…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estacionalidad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en-US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2" name="15 Grupo"/>
          <p:cNvGrpSpPr/>
          <p:nvPr/>
        </p:nvGrpSpPr>
        <p:grpSpPr>
          <a:xfrm rot="289043">
            <a:off x="4673205" y="2516811"/>
            <a:ext cx="1937713" cy="1727029"/>
            <a:chOff x="5434934" y="3736287"/>
            <a:chExt cx="3422623" cy="2867899"/>
          </a:xfrm>
        </p:grpSpPr>
        <p:pic>
          <p:nvPicPr>
            <p:cNvPr id="33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34" name="17 Rectángulo"/>
            <p:cNvSpPr/>
            <p:nvPr/>
          </p:nvSpPr>
          <p:spPr>
            <a:xfrm rot="21417557">
              <a:off x="5680943" y="4796671"/>
              <a:ext cx="2948883" cy="9582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CS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distante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reducida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oferta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transporte</a:t>
              </a:r>
              <a:endParaRPr lang="en-US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5" name="15 Grupo"/>
          <p:cNvGrpSpPr/>
          <p:nvPr/>
        </p:nvGrpSpPr>
        <p:grpSpPr>
          <a:xfrm rot="289043">
            <a:off x="2429683" y="4420080"/>
            <a:ext cx="1937713" cy="1727029"/>
            <a:chOff x="5434934" y="3736287"/>
            <a:chExt cx="3422623" cy="2867899"/>
          </a:xfrm>
        </p:grpSpPr>
        <p:pic>
          <p:nvPicPr>
            <p:cNvPr id="36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37" name="17 Rectángulo"/>
            <p:cNvSpPr/>
            <p:nvPr/>
          </p:nvSpPr>
          <p:spPr>
            <a:xfrm rot="21417557">
              <a:off x="5680944" y="4662510"/>
              <a:ext cx="2948883" cy="12266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Mantenimiento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insuficiente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infraestructura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y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equipos</a:t>
              </a:r>
              <a:endParaRPr lang="en-US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8" name="15 Grupo"/>
          <p:cNvGrpSpPr/>
          <p:nvPr/>
        </p:nvGrpSpPr>
        <p:grpSpPr>
          <a:xfrm rot="289043">
            <a:off x="2561949" y="2634638"/>
            <a:ext cx="1937713" cy="1727029"/>
            <a:chOff x="5434934" y="3736287"/>
            <a:chExt cx="3422623" cy="2867899"/>
          </a:xfrm>
        </p:grpSpPr>
        <p:pic>
          <p:nvPicPr>
            <p:cNvPr id="39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  <a:solidFill>
              <a:schemeClr val="accent2"/>
            </a:solidFill>
          </p:spPr>
        </p:pic>
        <p:sp>
          <p:nvSpPr>
            <p:cNvPr id="40" name="17 Rectángulo"/>
            <p:cNvSpPr/>
            <p:nvPr/>
          </p:nvSpPr>
          <p:spPr>
            <a:xfrm rot="21417557">
              <a:off x="5680944" y="4662510"/>
              <a:ext cx="2948883" cy="12266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Oferta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reducida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(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cantidad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calidad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 en primer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nivel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resolución</a:t>
              </a:r>
              <a:endParaRPr lang="en-US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41" name="15 Grupo"/>
          <p:cNvGrpSpPr/>
          <p:nvPr/>
        </p:nvGrpSpPr>
        <p:grpSpPr>
          <a:xfrm rot="289043">
            <a:off x="4541007" y="4368953"/>
            <a:ext cx="1937713" cy="1727029"/>
            <a:chOff x="5434934" y="3736287"/>
            <a:chExt cx="3422623" cy="2867899"/>
          </a:xfrm>
        </p:grpSpPr>
        <p:pic>
          <p:nvPicPr>
            <p:cNvPr id="42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43" name="17 Rectángulo"/>
            <p:cNvSpPr/>
            <p:nvPr/>
          </p:nvSpPr>
          <p:spPr>
            <a:xfrm rot="21417557">
              <a:off x="5680944" y="4662510"/>
              <a:ext cx="2948883" cy="12266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Prácticas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culturales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incentivan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auto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receta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endParaRPr lang="en-US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44" name="15 Grupo"/>
          <p:cNvGrpSpPr/>
          <p:nvPr/>
        </p:nvGrpSpPr>
        <p:grpSpPr>
          <a:xfrm rot="289043">
            <a:off x="495638" y="4376869"/>
            <a:ext cx="1937713" cy="1727029"/>
            <a:chOff x="5434934" y="3736287"/>
            <a:chExt cx="3422623" cy="2867899"/>
          </a:xfrm>
        </p:grpSpPr>
        <p:pic>
          <p:nvPicPr>
            <p:cNvPr id="45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46" name="17 Rectángulo"/>
            <p:cNvSpPr/>
            <p:nvPr/>
          </p:nvSpPr>
          <p:spPr>
            <a:xfrm rot="21417557">
              <a:off x="5680944" y="4662510"/>
              <a:ext cx="2948883" cy="12266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Percepción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atención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inoportuna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y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escasa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calidad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endParaRPr lang="en-US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47" name="15 Grupo"/>
          <p:cNvGrpSpPr/>
          <p:nvPr/>
        </p:nvGrpSpPr>
        <p:grpSpPr>
          <a:xfrm rot="289043">
            <a:off x="6811919" y="2516810"/>
            <a:ext cx="1937713" cy="1727029"/>
            <a:chOff x="5434934" y="3736287"/>
            <a:chExt cx="3422623" cy="2867899"/>
          </a:xfrm>
        </p:grpSpPr>
        <p:pic>
          <p:nvPicPr>
            <p:cNvPr id="48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49" name="17 Rectángulo"/>
            <p:cNvSpPr/>
            <p:nvPr/>
          </p:nvSpPr>
          <p:spPr>
            <a:xfrm rot="21417557">
              <a:off x="5680944" y="4930834"/>
              <a:ext cx="2948883" cy="6899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Elevados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tiempos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espera</a:t>
              </a:r>
              <a:endParaRPr lang="en-US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70" name="15 Grupo"/>
          <p:cNvGrpSpPr/>
          <p:nvPr/>
        </p:nvGrpSpPr>
        <p:grpSpPr>
          <a:xfrm rot="289043">
            <a:off x="6596427" y="4290656"/>
            <a:ext cx="1937713" cy="1727029"/>
            <a:chOff x="5434934" y="3736287"/>
            <a:chExt cx="3422623" cy="2867899"/>
          </a:xfrm>
        </p:grpSpPr>
        <p:pic>
          <p:nvPicPr>
            <p:cNvPr id="71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72" name="17 Rectángulo"/>
            <p:cNvSpPr/>
            <p:nvPr/>
          </p:nvSpPr>
          <p:spPr>
            <a:xfrm rot="21417557">
              <a:off x="5680943" y="4796671"/>
              <a:ext cx="2948883" cy="9582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Preferencia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por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niveles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superiores</a:t>
              </a:r>
              <a:r>
                <a:rPr lang="en-US" sz="105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05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resolución</a:t>
              </a:r>
              <a:endParaRPr lang="en-US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73" name="CuadroTexto 72"/>
          <p:cNvSpPr txBox="1"/>
          <p:nvPr/>
        </p:nvSpPr>
        <p:spPr>
          <a:xfrm>
            <a:off x="2475372" y="2069165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Problemática</a:t>
            </a:r>
            <a:r>
              <a:rPr lang="en-US" dirty="0" smtClean="0"/>
              <a:t> de </a:t>
            </a:r>
            <a:r>
              <a:rPr lang="en-US" dirty="0" err="1" smtClean="0"/>
              <a:t>acceso</a:t>
            </a:r>
            <a:r>
              <a:rPr lang="en-US" dirty="0" smtClean="0"/>
              <a:t> a </a:t>
            </a:r>
            <a:r>
              <a:rPr lang="en-US" dirty="0" err="1" smtClean="0"/>
              <a:t>salud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81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/>
              <a:t>Identificación de la problemática</a:t>
            </a:r>
            <a:br>
              <a:rPr lang="es-NI" dirty="0"/>
            </a:br>
            <a:r>
              <a:rPr lang="es-NI" sz="2800" dirty="0"/>
              <a:t>Causas- problema central-Efectos</a:t>
            </a:r>
            <a:endParaRPr lang="es-US" sz="2800" dirty="0"/>
          </a:p>
        </p:txBody>
      </p:sp>
      <p:sp>
        <p:nvSpPr>
          <p:cNvPr id="73" name="CuadroTexto 72"/>
          <p:cNvSpPr txBox="1"/>
          <p:nvPr/>
        </p:nvSpPr>
        <p:spPr>
          <a:xfrm>
            <a:off x="1979004" y="2087702"/>
            <a:ext cx="5801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Problemática</a:t>
            </a:r>
            <a:r>
              <a:rPr lang="en-US" dirty="0" smtClean="0"/>
              <a:t> de </a:t>
            </a:r>
            <a:r>
              <a:rPr lang="en-US" dirty="0" err="1" smtClean="0"/>
              <a:t>rechazo</a:t>
            </a:r>
            <a:r>
              <a:rPr lang="en-US" dirty="0" smtClean="0"/>
              <a:t> de </a:t>
            </a:r>
            <a:r>
              <a:rPr lang="en-US" dirty="0" err="1" smtClean="0"/>
              <a:t>langosta</a:t>
            </a:r>
            <a:r>
              <a:rPr lang="en-US" dirty="0" smtClean="0"/>
              <a:t> de </a:t>
            </a:r>
            <a:r>
              <a:rPr lang="en-US" dirty="0" err="1" smtClean="0"/>
              <a:t>exportación</a:t>
            </a:r>
            <a:r>
              <a:rPr lang="en-US" dirty="0" smtClean="0"/>
              <a:t>…</a:t>
            </a:r>
            <a:endParaRPr lang="en-US" dirty="0"/>
          </a:p>
        </p:txBody>
      </p:sp>
      <p:grpSp>
        <p:nvGrpSpPr>
          <p:cNvPr id="28" name="15 Grupo"/>
          <p:cNvGrpSpPr/>
          <p:nvPr/>
        </p:nvGrpSpPr>
        <p:grpSpPr>
          <a:xfrm rot="289043">
            <a:off x="501179" y="2374875"/>
            <a:ext cx="2061341" cy="1714835"/>
            <a:chOff x="5434933" y="3736286"/>
            <a:chExt cx="3422623" cy="2867899"/>
          </a:xfrm>
        </p:grpSpPr>
        <p:pic>
          <p:nvPicPr>
            <p:cNvPr id="51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52" name="17 Rectángulo"/>
            <p:cNvSpPr/>
            <p:nvPr/>
          </p:nvSpPr>
          <p:spPr>
            <a:xfrm rot="21417557">
              <a:off x="5689025" y="4606757"/>
              <a:ext cx="3051970" cy="10037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rechazos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langostas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exportación</a:t>
              </a:r>
              <a:endParaRPr lang="en-US" sz="11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53" name="15 Grupo"/>
          <p:cNvGrpSpPr/>
          <p:nvPr/>
        </p:nvGrpSpPr>
        <p:grpSpPr>
          <a:xfrm rot="289043">
            <a:off x="275782" y="4285235"/>
            <a:ext cx="2061341" cy="1714835"/>
            <a:chOff x="5434933" y="3736286"/>
            <a:chExt cx="3422623" cy="2867899"/>
          </a:xfrm>
        </p:grpSpPr>
        <p:pic>
          <p:nvPicPr>
            <p:cNvPr id="54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55" name="17 Rectángulo"/>
            <p:cNvSpPr/>
            <p:nvPr/>
          </p:nvSpPr>
          <p:spPr>
            <a:xfrm rot="21417557">
              <a:off x="5689025" y="4748309"/>
              <a:ext cx="3051970" cy="7206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Desvíos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en la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talla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y peso</a:t>
              </a:r>
            </a:p>
          </p:txBody>
        </p:sp>
      </p:grpSp>
      <p:grpSp>
        <p:nvGrpSpPr>
          <p:cNvPr id="56" name="15 Grupo"/>
          <p:cNvGrpSpPr/>
          <p:nvPr/>
        </p:nvGrpSpPr>
        <p:grpSpPr>
          <a:xfrm rot="289043">
            <a:off x="2677250" y="2446033"/>
            <a:ext cx="2061341" cy="1714835"/>
            <a:chOff x="5434933" y="3736286"/>
            <a:chExt cx="3422623" cy="2867899"/>
          </a:xfrm>
        </p:grpSpPr>
        <p:pic>
          <p:nvPicPr>
            <p:cNvPr id="57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58" name="17 Rectángulo"/>
            <p:cNvSpPr/>
            <p:nvPr/>
          </p:nvSpPr>
          <p:spPr>
            <a:xfrm rot="21417557">
              <a:off x="5689025" y="4748306"/>
              <a:ext cx="3051970" cy="7206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Inadecuada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aplicación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normas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técnicas</a:t>
              </a:r>
              <a:endParaRPr lang="en-US" sz="11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59" name="15 Grupo"/>
          <p:cNvGrpSpPr/>
          <p:nvPr/>
        </p:nvGrpSpPr>
        <p:grpSpPr>
          <a:xfrm rot="289043">
            <a:off x="2750092" y="4339815"/>
            <a:ext cx="2061341" cy="1714835"/>
            <a:chOff x="5434933" y="3736286"/>
            <a:chExt cx="3422623" cy="2867899"/>
          </a:xfrm>
        </p:grpSpPr>
        <p:pic>
          <p:nvPicPr>
            <p:cNvPr id="60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61" name="17 Rectángulo"/>
            <p:cNvSpPr/>
            <p:nvPr/>
          </p:nvSpPr>
          <p:spPr>
            <a:xfrm rot="21417557">
              <a:off x="5689025" y="4748309"/>
              <a:ext cx="3051970" cy="7206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Embalaje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con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higiene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deficiente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</p:txBody>
        </p:sp>
      </p:grpSp>
      <p:grpSp>
        <p:nvGrpSpPr>
          <p:cNvPr id="62" name="15 Grupo"/>
          <p:cNvGrpSpPr/>
          <p:nvPr/>
        </p:nvGrpSpPr>
        <p:grpSpPr>
          <a:xfrm rot="289043">
            <a:off x="4923421" y="2533359"/>
            <a:ext cx="2061341" cy="1714835"/>
            <a:chOff x="5434933" y="3736286"/>
            <a:chExt cx="3422623" cy="2867899"/>
          </a:xfrm>
        </p:grpSpPr>
        <p:pic>
          <p:nvPicPr>
            <p:cNvPr id="63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64" name="17 Rectángulo"/>
            <p:cNvSpPr/>
            <p:nvPr/>
          </p:nvSpPr>
          <p:spPr>
            <a:xfrm rot="21417557">
              <a:off x="5689025" y="4748307"/>
              <a:ext cx="3051970" cy="7206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Certificados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origen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rechazados</a:t>
              </a:r>
              <a:endParaRPr lang="en-US" sz="11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5" name="15 Grupo"/>
          <p:cNvGrpSpPr/>
          <p:nvPr/>
        </p:nvGrpSpPr>
        <p:grpSpPr>
          <a:xfrm rot="289043">
            <a:off x="5258907" y="4506818"/>
            <a:ext cx="2061341" cy="1714835"/>
            <a:chOff x="5434934" y="3736287"/>
            <a:chExt cx="3422623" cy="2867899"/>
          </a:xfrm>
        </p:grpSpPr>
        <p:pic>
          <p:nvPicPr>
            <p:cNvPr id="66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7" name="17 Rectángulo"/>
            <p:cNvSpPr/>
            <p:nvPr/>
          </p:nvSpPr>
          <p:spPr>
            <a:xfrm rot="21417557">
              <a:off x="5689026" y="4606758"/>
              <a:ext cx="3051970" cy="10037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Pérdidas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rentabilidad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productores</a:t>
              </a:r>
              <a:endParaRPr lang="en-US" sz="11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15 Grupo"/>
          <p:cNvGrpSpPr/>
          <p:nvPr/>
        </p:nvGrpSpPr>
        <p:grpSpPr>
          <a:xfrm rot="289043">
            <a:off x="7014294" y="2794097"/>
            <a:ext cx="2061341" cy="1714835"/>
            <a:chOff x="5434933" y="3736287"/>
            <a:chExt cx="3422622" cy="2867899"/>
          </a:xfrm>
        </p:grpSpPr>
        <p:pic>
          <p:nvPicPr>
            <p:cNvPr id="69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7"/>
              <a:ext cx="3422622" cy="2867899"/>
            </a:xfrm>
            <a:prstGeom prst="rect">
              <a:avLst/>
            </a:prstGeom>
          </p:spPr>
        </p:pic>
        <p:sp>
          <p:nvSpPr>
            <p:cNvPr id="74" name="17 Rectángulo"/>
            <p:cNvSpPr/>
            <p:nvPr/>
          </p:nvSpPr>
          <p:spPr>
            <a:xfrm rot="21417557">
              <a:off x="5689025" y="4606759"/>
              <a:ext cx="3051970" cy="10037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Sansiones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al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país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por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incumplimiento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acuerdos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comerciales</a:t>
              </a:r>
              <a:endParaRPr lang="en-US" sz="11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839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/>
              <a:t>Identificación de la problemática</a:t>
            </a:r>
            <a:br>
              <a:rPr lang="es-NI" dirty="0"/>
            </a:br>
            <a:r>
              <a:rPr lang="es-NI" sz="2800" dirty="0"/>
              <a:t>Causas- problema central-Efectos</a:t>
            </a:r>
            <a:endParaRPr lang="es-US" sz="2800" dirty="0"/>
          </a:p>
        </p:txBody>
      </p:sp>
      <p:sp>
        <p:nvSpPr>
          <p:cNvPr id="73" name="CuadroTexto 72"/>
          <p:cNvSpPr txBox="1"/>
          <p:nvPr/>
        </p:nvSpPr>
        <p:spPr>
          <a:xfrm>
            <a:off x="1979004" y="2087702"/>
            <a:ext cx="5801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Problemática</a:t>
            </a:r>
            <a:r>
              <a:rPr lang="en-US" dirty="0" smtClean="0"/>
              <a:t> de </a:t>
            </a:r>
            <a:r>
              <a:rPr lang="en-US" dirty="0" err="1" smtClean="0"/>
              <a:t>rechazo</a:t>
            </a:r>
            <a:r>
              <a:rPr lang="en-US" dirty="0" smtClean="0"/>
              <a:t> de </a:t>
            </a:r>
            <a:r>
              <a:rPr lang="en-US" dirty="0" err="1" smtClean="0"/>
              <a:t>langosta</a:t>
            </a:r>
            <a:r>
              <a:rPr lang="en-US" dirty="0" smtClean="0"/>
              <a:t> de </a:t>
            </a:r>
            <a:r>
              <a:rPr lang="en-US" dirty="0" err="1" smtClean="0"/>
              <a:t>exportación</a:t>
            </a:r>
            <a:r>
              <a:rPr lang="en-US" dirty="0" smtClean="0"/>
              <a:t>…</a:t>
            </a:r>
            <a:endParaRPr lang="en-US" dirty="0"/>
          </a:p>
        </p:txBody>
      </p:sp>
      <p:grpSp>
        <p:nvGrpSpPr>
          <p:cNvPr id="28" name="15 Grupo"/>
          <p:cNvGrpSpPr/>
          <p:nvPr/>
        </p:nvGrpSpPr>
        <p:grpSpPr>
          <a:xfrm rot="289043">
            <a:off x="501179" y="2374875"/>
            <a:ext cx="2061341" cy="1714835"/>
            <a:chOff x="5434933" y="3736286"/>
            <a:chExt cx="3422623" cy="2867899"/>
          </a:xfrm>
        </p:grpSpPr>
        <p:pic>
          <p:nvPicPr>
            <p:cNvPr id="51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52" name="17 Rectángulo"/>
            <p:cNvSpPr/>
            <p:nvPr/>
          </p:nvSpPr>
          <p:spPr>
            <a:xfrm rot="21417557">
              <a:off x="5689025" y="4606757"/>
              <a:ext cx="3051970" cy="10037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rechazos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langostas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exportación</a:t>
              </a:r>
              <a:endParaRPr lang="en-US" sz="11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53" name="15 Grupo"/>
          <p:cNvGrpSpPr/>
          <p:nvPr/>
        </p:nvGrpSpPr>
        <p:grpSpPr>
          <a:xfrm rot="289043">
            <a:off x="275782" y="4285235"/>
            <a:ext cx="2061341" cy="1714835"/>
            <a:chOff x="5434933" y="3736286"/>
            <a:chExt cx="3422623" cy="2867899"/>
          </a:xfrm>
        </p:grpSpPr>
        <p:pic>
          <p:nvPicPr>
            <p:cNvPr id="54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55" name="17 Rectángulo"/>
            <p:cNvSpPr/>
            <p:nvPr/>
          </p:nvSpPr>
          <p:spPr>
            <a:xfrm rot="21417557">
              <a:off x="5689025" y="4748309"/>
              <a:ext cx="3051970" cy="7206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Desvíos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en la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talla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y peso</a:t>
              </a:r>
            </a:p>
          </p:txBody>
        </p:sp>
      </p:grpSp>
      <p:grpSp>
        <p:nvGrpSpPr>
          <p:cNvPr id="56" name="15 Grupo"/>
          <p:cNvGrpSpPr/>
          <p:nvPr/>
        </p:nvGrpSpPr>
        <p:grpSpPr>
          <a:xfrm rot="289043">
            <a:off x="2677250" y="2446033"/>
            <a:ext cx="2061341" cy="1714835"/>
            <a:chOff x="5434933" y="3736286"/>
            <a:chExt cx="3422623" cy="2867899"/>
          </a:xfrm>
        </p:grpSpPr>
        <p:pic>
          <p:nvPicPr>
            <p:cNvPr id="57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58" name="17 Rectángulo"/>
            <p:cNvSpPr/>
            <p:nvPr/>
          </p:nvSpPr>
          <p:spPr>
            <a:xfrm rot="21417557">
              <a:off x="5689025" y="4748306"/>
              <a:ext cx="3051970" cy="7206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Inadecuada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aplicación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normas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técnicas</a:t>
              </a:r>
              <a:endParaRPr lang="en-US" sz="11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59" name="15 Grupo"/>
          <p:cNvGrpSpPr/>
          <p:nvPr/>
        </p:nvGrpSpPr>
        <p:grpSpPr>
          <a:xfrm rot="289043">
            <a:off x="2750092" y="4339815"/>
            <a:ext cx="2061341" cy="1714835"/>
            <a:chOff x="5434933" y="3736286"/>
            <a:chExt cx="3422623" cy="2867899"/>
          </a:xfrm>
        </p:grpSpPr>
        <p:pic>
          <p:nvPicPr>
            <p:cNvPr id="60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61" name="17 Rectángulo"/>
            <p:cNvSpPr/>
            <p:nvPr/>
          </p:nvSpPr>
          <p:spPr>
            <a:xfrm rot="21417557">
              <a:off x="5689025" y="4748309"/>
              <a:ext cx="3051970" cy="7206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Embalaje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con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higiene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deficiente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</p:txBody>
        </p:sp>
      </p:grpSp>
      <p:grpSp>
        <p:nvGrpSpPr>
          <p:cNvPr id="62" name="15 Grupo"/>
          <p:cNvGrpSpPr/>
          <p:nvPr/>
        </p:nvGrpSpPr>
        <p:grpSpPr>
          <a:xfrm rot="289043">
            <a:off x="4923421" y="2533359"/>
            <a:ext cx="2061341" cy="1714835"/>
            <a:chOff x="5434933" y="3736286"/>
            <a:chExt cx="3422623" cy="2867899"/>
          </a:xfrm>
        </p:grpSpPr>
        <p:pic>
          <p:nvPicPr>
            <p:cNvPr id="63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64" name="17 Rectángulo"/>
            <p:cNvSpPr/>
            <p:nvPr/>
          </p:nvSpPr>
          <p:spPr>
            <a:xfrm rot="21417557">
              <a:off x="5689025" y="4748307"/>
              <a:ext cx="3051970" cy="7206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Certificados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origen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rechazados</a:t>
              </a:r>
              <a:endParaRPr lang="en-US" sz="11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5" name="15 Grupo"/>
          <p:cNvGrpSpPr/>
          <p:nvPr/>
        </p:nvGrpSpPr>
        <p:grpSpPr>
          <a:xfrm rot="289043">
            <a:off x="5258907" y="4506818"/>
            <a:ext cx="2061341" cy="1714835"/>
            <a:chOff x="5434934" y="3736287"/>
            <a:chExt cx="3422623" cy="2867899"/>
          </a:xfrm>
        </p:grpSpPr>
        <p:pic>
          <p:nvPicPr>
            <p:cNvPr id="66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7" name="17 Rectángulo"/>
            <p:cNvSpPr/>
            <p:nvPr/>
          </p:nvSpPr>
          <p:spPr>
            <a:xfrm rot="21417557">
              <a:off x="5689026" y="4606758"/>
              <a:ext cx="3051970" cy="10037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Pérdidas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rentabilidad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productores</a:t>
              </a:r>
              <a:endParaRPr lang="en-US" sz="11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15 Grupo"/>
          <p:cNvGrpSpPr/>
          <p:nvPr/>
        </p:nvGrpSpPr>
        <p:grpSpPr>
          <a:xfrm rot="289043">
            <a:off x="7014294" y="2794097"/>
            <a:ext cx="2061341" cy="1714835"/>
            <a:chOff x="5434933" y="3736287"/>
            <a:chExt cx="3422622" cy="2867899"/>
          </a:xfrm>
        </p:grpSpPr>
        <p:pic>
          <p:nvPicPr>
            <p:cNvPr id="69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7"/>
              <a:ext cx="3422622" cy="2867899"/>
            </a:xfrm>
            <a:prstGeom prst="rect">
              <a:avLst/>
            </a:prstGeom>
          </p:spPr>
        </p:pic>
        <p:sp>
          <p:nvSpPr>
            <p:cNvPr id="74" name="17 Rectángulo"/>
            <p:cNvSpPr/>
            <p:nvPr/>
          </p:nvSpPr>
          <p:spPr>
            <a:xfrm rot="21417557">
              <a:off x="5689025" y="4606759"/>
              <a:ext cx="3051970" cy="10037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Sansiones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al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país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por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incumplimiento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acuerdos</a:t>
              </a:r>
              <a:r>
                <a:rPr lang="en-US" sz="11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comerciales</a:t>
              </a:r>
              <a:endParaRPr lang="en-US" sz="11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849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bre 4"/>
          <p:cNvSpPr/>
          <p:nvPr/>
        </p:nvSpPr>
        <p:spPr>
          <a:xfrm>
            <a:off x="2316611" y="2667000"/>
            <a:ext cx="6661543" cy="3931440"/>
          </a:xfrm>
          <a:custGeom>
            <a:avLst/>
            <a:gdLst>
              <a:gd name="connsiteX0" fmla="*/ 346599 w 2079553"/>
              <a:gd name="connsiteY0" fmla="*/ 0 h 5276704"/>
              <a:gd name="connsiteX1" fmla="*/ 1732954 w 2079553"/>
              <a:gd name="connsiteY1" fmla="*/ 0 h 5276704"/>
              <a:gd name="connsiteX2" fmla="*/ 2079553 w 2079553"/>
              <a:gd name="connsiteY2" fmla="*/ 346599 h 5276704"/>
              <a:gd name="connsiteX3" fmla="*/ 2079553 w 2079553"/>
              <a:gd name="connsiteY3" fmla="*/ 5276704 h 5276704"/>
              <a:gd name="connsiteX4" fmla="*/ 2079553 w 2079553"/>
              <a:gd name="connsiteY4" fmla="*/ 5276704 h 5276704"/>
              <a:gd name="connsiteX5" fmla="*/ 0 w 2079553"/>
              <a:gd name="connsiteY5" fmla="*/ 5276704 h 5276704"/>
              <a:gd name="connsiteX6" fmla="*/ 0 w 2079553"/>
              <a:gd name="connsiteY6" fmla="*/ 5276704 h 5276704"/>
              <a:gd name="connsiteX7" fmla="*/ 0 w 2079553"/>
              <a:gd name="connsiteY7" fmla="*/ 346599 h 5276704"/>
              <a:gd name="connsiteX8" fmla="*/ 346599 w 2079553"/>
              <a:gd name="connsiteY8" fmla="*/ 0 h 5276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9553" h="5276704">
                <a:moveTo>
                  <a:pt x="2079553" y="879469"/>
                </a:moveTo>
                <a:lnTo>
                  <a:pt x="2079553" y="4397235"/>
                </a:lnTo>
                <a:cubicBezTo>
                  <a:pt x="2079553" y="4882951"/>
                  <a:pt x="2018397" y="5276703"/>
                  <a:pt x="1942958" y="5276703"/>
                </a:cubicBezTo>
                <a:lnTo>
                  <a:pt x="0" y="5276703"/>
                </a:lnTo>
                <a:lnTo>
                  <a:pt x="0" y="5276703"/>
                </a:lnTo>
                <a:lnTo>
                  <a:pt x="0" y="1"/>
                </a:lnTo>
                <a:lnTo>
                  <a:pt x="0" y="1"/>
                </a:lnTo>
                <a:lnTo>
                  <a:pt x="1942958" y="1"/>
                </a:lnTo>
                <a:cubicBezTo>
                  <a:pt x="2018397" y="1"/>
                  <a:pt x="2079553" y="393753"/>
                  <a:pt x="2079553" y="879469"/>
                </a:cubicBezTo>
                <a:close/>
              </a:path>
            </a:pathLst>
          </a:custGeom>
          <a:solidFill>
            <a:srgbClr val="30ACEC">
              <a:alpha val="90000"/>
              <a:tint val="40000"/>
              <a:hueOff val="0"/>
              <a:satOff val="0"/>
              <a:lumOff val="0"/>
              <a:alphaOff val="0"/>
            </a:srgbClr>
          </a:solidFill>
          <a:ln w="9525" cap="rnd" cmpd="sng" algn="ctr">
            <a:solidFill>
              <a:srgbClr val="30ACEC">
                <a:alpha val="90000"/>
                <a:tint val="40000"/>
                <a:hueOff val="0"/>
                <a:satOff val="0"/>
                <a:lumOff val="0"/>
                <a:alphaOff val="0"/>
                <a:tint val="60000"/>
              </a:srgbClr>
            </a:solidFill>
            <a:prstDash val="solid"/>
          </a:ln>
          <a:effectLst>
            <a:reflection blurRad="12700" stA="26000" endPos="32000" dist="12700" dir="5400000" sy="-100000" rotWithShape="0"/>
          </a:effectLst>
        </p:spPr>
        <p:txBody>
          <a:bodyPr spcFirstLastPara="0" vert="horz" wrap="square" lIns="247651" tIns="225340" rIns="349165" bIns="225341" numCol="1" spcCol="1270" anchor="ctr" anchorCtr="0">
            <a:noAutofit/>
          </a:bodyPr>
          <a:lstStyle/>
          <a:p>
            <a:pPr marL="171450" lvl="1" indent="-171450" defTabSz="8001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</a:pPr>
            <a:r>
              <a:rPr lang="es-NI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rbel" panose="020B0503020204020204"/>
              </a:rPr>
              <a:t>A través de las discusiones, identificar un problema central consensuado, el cual aparece conectado o vinculado con los enunciados más negativos.</a:t>
            </a:r>
          </a:p>
          <a:p>
            <a:pPr marL="171450" lvl="1" indent="-171450" defTabSz="8001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</a:pPr>
            <a:r>
              <a:rPr lang="es-NI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rbel" panose="020B0503020204020204"/>
              </a:rPr>
              <a:t>Imprima en una tarjeta una definición precisa del problema central.</a:t>
            </a:r>
          </a:p>
          <a:p>
            <a:pPr marL="171450" lvl="1" indent="-171450" defTabSz="8001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</a:pPr>
            <a:r>
              <a:rPr lang="es-NI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rbel" panose="020B0503020204020204"/>
              </a:rPr>
              <a:t>Coloque la tarjeta en una pizarra o pared de modo que puede ser vista por todo el grupo de análisis.</a:t>
            </a:r>
          </a:p>
        </p:txBody>
      </p:sp>
      <p:sp>
        <p:nvSpPr>
          <p:cNvPr id="6" name="Forma libre 5"/>
          <p:cNvSpPr/>
          <p:nvPr/>
        </p:nvSpPr>
        <p:spPr>
          <a:xfrm>
            <a:off x="37448" y="2667000"/>
            <a:ext cx="2473608" cy="2017531"/>
          </a:xfrm>
          <a:custGeom>
            <a:avLst/>
            <a:gdLst>
              <a:gd name="connsiteX0" fmla="*/ 0 w 2968146"/>
              <a:gd name="connsiteY0" fmla="*/ 433249 h 2599441"/>
              <a:gd name="connsiteX1" fmla="*/ 433249 w 2968146"/>
              <a:gd name="connsiteY1" fmla="*/ 0 h 2599441"/>
              <a:gd name="connsiteX2" fmla="*/ 2534897 w 2968146"/>
              <a:gd name="connsiteY2" fmla="*/ 0 h 2599441"/>
              <a:gd name="connsiteX3" fmla="*/ 2968146 w 2968146"/>
              <a:gd name="connsiteY3" fmla="*/ 433249 h 2599441"/>
              <a:gd name="connsiteX4" fmla="*/ 2968146 w 2968146"/>
              <a:gd name="connsiteY4" fmla="*/ 2166192 h 2599441"/>
              <a:gd name="connsiteX5" fmla="*/ 2534897 w 2968146"/>
              <a:gd name="connsiteY5" fmla="*/ 2599441 h 2599441"/>
              <a:gd name="connsiteX6" fmla="*/ 433249 w 2968146"/>
              <a:gd name="connsiteY6" fmla="*/ 2599441 h 2599441"/>
              <a:gd name="connsiteX7" fmla="*/ 0 w 2968146"/>
              <a:gd name="connsiteY7" fmla="*/ 2166192 h 2599441"/>
              <a:gd name="connsiteX8" fmla="*/ 0 w 2968146"/>
              <a:gd name="connsiteY8" fmla="*/ 433249 h 259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8146" h="2599441">
                <a:moveTo>
                  <a:pt x="0" y="433249"/>
                </a:moveTo>
                <a:cubicBezTo>
                  <a:pt x="0" y="193972"/>
                  <a:pt x="193972" y="0"/>
                  <a:pt x="433249" y="0"/>
                </a:cubicBezTo>
                <a:lnTo>
                  <a:pt x="2534897" y="0"/>
                </a:lnTo>
                <a:cubicBezTo>
                  <a:pt x="2774174" y="0"/>
                  <a:pt x="2968146" y="193972"/>
                  <a:pt x="2968146" y="433249"/>
                </a:cubicBezTo>
                <a:lnTo>
                  <a:pt x="2968146" y="2166192"/>
                </a:lnTo>
                <a:cubicBezTo>
                  <a:pt x="2968146" y="2405469"/>
                  <a:pt x="2774174" y="2599441"/>
                  <a:pt x="2534897" y="2599441"/>
                </a:cubicBezTo>
                <a:lnTo>
                  <a:pt x="433249" y="2599441"/>
                </a:lnTo>
                <a:cubicBezTo>
                  <a:pt x="193972" y="2599441"/>
                  <a:pt x="0" y="2405469"/>
                  <a:pt x="0" y="2166192"/>
                </a:cubicBezTo>
                <a:lnTo>
                  <a:pt x="0" y="433249"/>
                </a:lnTo>
                <a:close/>
              </a:path>
            </a:pathLst>
          </a:custGeom>
          <a:gradFill rotWithShape="1">
            <a:gsLst>
              <a:gs pos="0">
                <a:srgbClr val="30ACEC">
                  <a:hueOff val="0"/>
                  <a:satOff val="0"/>
                  <a:lumOff val="0"/>
                  <a:alphaOff val="0"/>
                  <a:tint val="96000"/>
                  <a:lumMod val="102000"/>
                </a:srgbClr>
              </a:gs>
              <a:gs pos="100000">
                <a:srgbClr val="30ACEC">
                  <a:hueOff val="0"/>
                  <a:satOff val="0"/>
                  <a:lumOff val="0"/>
                  <a:alphaOff val="0"/>
                  <a:shade val="88000"/>
                  <a:lumMod val="94000"/>
                </a:srgbClr>
              </a:gs>
            </a:gsLst>
            <a:path path="circle">
              <a:fillToRect l="50000" t="100000" r="100000" b="50000"/>
            </a:path>
          </a:gradFill>
          <a:ln>
            <a:noFill/>
          </a:ln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p:spPr>
        <p:txBody>
          <a:bodyPr spcFirstLastPara="0" vert="horz" wrap="square" lIns="256434" tIns="191664" rIns="256434" bIns="191664" numCol="1" spcCol="1270" anchor="ctr" anchorCtr="0">
            <a:noAutofit/>
          </a:bodyPr>
          <a:lstStyle/>
          <a:p>
            <a:pPr marL="0" marR="0" lvl="0" indent="0" algn="ctr" defTabSz="15113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s-NI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</a:rPr>
              <a:t>Identificando y listando problemas principales</a:t>
            </a:r>
            <a:endParaRPr kumimoji="0" lang="es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</a:endParaRPr>
          </a:p>
        </p:txBody>
      </p:sp>
      <p:grpSp>
        <p:nvGrpSpPr>
          <p:cNvPr id="10" name="15 Grupo"/>
          <p:cNvGrpSpPr/>
          <p:nvPr/>
        </p:nvGrpSpPr>
        <p:grpSpPr>
          <a:xfrm rot="241165">
            <a:off x="5941930" y="2560593"/>
            <a:ext cx="2708439" cy="2221593"/>
            <a:chOff x="5417407" y="3726715"/>
            <a:chExt cx="3978285" cy="2867899"/>
          </a:xfrm>
        </p:grpSpPr>
        <p:pic>
          <p:nvPicPr>
            <p:cNvPr id="11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647" y="3726715"/>
              <a:ext cx="3791491" cy="2867899"/>
            </a:xfrm>
            <a:prstGeom prst="rect">
              <a:avLst/>
            </a:prstGeom>
          </p:spPr>
        </p:pic>
        <p:sp>
          <p:nvSpPr>
            <p:cNvPr id="12" name="17 Rectángulo"/>
            <p:cNvSpPr/>
            <p:nvPr/>
          </p:nvSpPr>
          <p:spPr>
            <a:xfrm rot="21417557">
              <a:off x="5417407" y="4344919"/>
              <a:ext cx="3978285" cy="13906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Pérdidas</a:t>
              </a:r>
              <a:r>
                <a:rPr lang="en-US" sz="16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6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producción</a:t>
              </a:r>
              <a:r>
                <a:rPr lang="en-US" sz="16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6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por</a:t>
              </a:r>
              <a:r>
                <a:rPr lang="en-US" sz="16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mal </a:t>
              </a:r>
              <a:r>
                <a:rPr lang="en-US" sz="16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estado</a:t>
              </a:r>
              <a:r>
                <a:rPr lang="en-US" sz="16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6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caminos</a:t>
              </a:r>
              <a:endPara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3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/>
              <a:t>Identificación de la problemática</a:t>
            </a:r>
            <a:br>
              <a:rPr lang="es-NI" dirty="0"/>
            </a:br>
            <a:r>
              <a:rPr lang="es-NI" sz="2800" dirty="0"/>
              <a:t>Causas- problema central-Efectos</a:t>
            </a:r>
            <a:endParaRPr lang="es-US" sz="2800" dirty="0"/>
          </a:p>
        </p:txBody>
      </p:sp>
    </p:spTree>
    <p:extLst>
      <p:ext uri="{BB962C8B-B14F-4D97-AF65-F5344CB8AC3E}">
        <p14:creationId xmlns:p14="http://schemas.microsoft.com/office/powerpoint/2010/main" val="366953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a libre 7"/>
          <p:cNvSpPr/>
          <p:nvPr/>
        </p:nvSpPr>
        <p:spPr>
          <a:xfrm>
            <a:off x="2289717" y="2667000"/>
            <a:ext cx="6661543" cy="3931440"/>
          </a:xfrm>
          <a:custGeom>
            <a:avLst/>
            <a:gdLst>
              <a:gd name="connsiteX0" fmla="*/ 346599 w 2079553"/>
              <a:gd name="connsiteY0" fmla="*/ 0 h 5276704"/>
              <a:gd name="connsiteX1" fmla="*/ 1732954 w 2079553"/>
              <a:gd name="connsiteY1" fmla="*/ 0 h 5276704"/>
              <a:gd name="connsiteX2" fmla="*/ 2079553 w 2079553"/>
              <a:gd name="connsiteY2" fmla="*/ 346599 h 5276704"/>
              <a:gd name="connsiteX3" fmla="*/ 2079553 w 2079553"/>
              <a:gd name="connsiteY3" fmla="*/ 5276704 h 5276704"/>
              <a:gd name="connsiteX4" fmla="*/ 2079553 w 2079553"/>
              <a:gd name="connsiteY4" fmla="*/ 5276704 h 5276704"/>
              <a:gd name="connsiteX5" fmla="*/ 0 w 2079553"/>
              <a:gd name="connsiteY5" fmla="*/ 5276704 h 5276704"/>
              <a:gd name="connsiteX6" fmla="*/ 0 w 2079553"/>
              <a:gd name="connsiteY6" fmla="*/ 5276704 h 5276704"/>
              <a:gd name="connsiteX7" fmla="*/ 0 w 2079553"/>
              <a:gd name="connsiteY7" fmla="*/ 346599 h 5276704"/>
              <a:gd name="connsiteX8" fmla="*/ 346599 w 2079553"/>
              <a:gd name="connsiteY8" fmla="*/ 0 h 5276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9553" h="5276704">
                <a:moveTo>
                  <a:pt x="2079553" y="879469"/>
                </a:moveTo>
                <a:lnTo>
                  <a:pt x="2079553" y="4397235"/>
                </a:lnTo>
                <a:cubicBezTo>
                  <a:pt x="2079553" y="4882951"/>
                  <a:pt x="2018397" y="5276703"/>
                  <a:pt x="1942958" y="5276703"/>
                </a:cubicBezTo>
                <a:lnTo>
                  <a:pt x="0" y="5276703"/>
                </a:lnTo>
                <a:lnTo>
                  <a:pt x="0" y="5276703"/>
                </a:lnTo>
                <a:lnTo>
                  <a:pt x="0" y="1"/>
                </a:lnTo>
                <a:lnTo>
                  <a:pt x="0" y="1"/>
                </a:lnTo>
                <a:lnTo>
                  <a:pt x="1942958" y="1"/>
                </a:lnTo>
                <a:cubicBezTo>
                  <a:pt x="2018397" y="1"/>
                  <a:pt x="2079553" y="393753"/>
                  <a:pt x="2079553" y="879469"/>
                </a:cubicBezTo>
                <a:close/>
              </a:path>
            </a:pathLst>
          </a:custGeom>
          <a:solidFill>
            <a:srgbClr val="30ACEC">
              <a:alpha val="90000"/>
              <a:tint val="40000"/>
              <a:hueOff val="0"/>
              <a:satOff val="0"/>
              <a:lumOff val="0"/>
              <a:alphaOff val="0"/>
            </a:srgbClr>
          </a:solidFill>
          <a:ln w="9525" cap="rnd" cmpd="sng" algn="ctr">
            <a:solidFill>
              <a:srgbClr val="30ACEC">
                <a:alpha val="90000"/>
                <a:tint val="40000"/>
                <a:hueOff val="0"/>
                <a:satOff val="0"/>
                <a:lumOff val="0"/>
                <a:alphaOff val="0"/>
                <a:tint val="60000"/>
              </a:srgbClr>
            </a:solidFill>
            <a:prstDash val="solid"/>
          </a:ln>
          <a:effectLst>
            <a:reflection blurRad="12700" stA="26000" endPos="32000" dist="12700" dir="5400000" sy="-100000" rotWithShape="0"/>
          </a:effectLst>
        </p:spPr>
        <p:txBody>
          <a:bodyPr spcFirstLastPara="0" vert="horz" wrap="square" lIns="247651" tIns="225340" rIns="349165" bIns="225341" numCol="1" spcCol="1270" anchor="ctr" anchorCtr="0">
            <a:noAutofit/>
          </a:bodyPr>
          <a:lstStyle/>
          <a:p>
            <a:pPr marL="171450" marR="0" lvl="1" indent="-171450" defTabSz="8001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es-NI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orbel" panose="020B0503020204020204"/>
              </a:rPr>
              <a:t>Primero organizar los enunciados en dos grupos: causas del problema central y efectos del problema central. </a:t>
            </a:r>
          </a:p>
          <a:p>
            <a:pPr marL="171450" marR="0" lvl="1" indent="-171450" defTabSz="8001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es-NI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orbel" panose="020B0503020204020204"/>
              </a:rPr>
              <a:t>Ubicar todas las causas por debajo del problema central  y los efectos por encima.</a:t>
            </a:r>
          </a:p>
          <a:p>
            <a:pPr marL="171450" marR="0" lvl="1" indent="-171450" defTabSz="8001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es-NI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orbel" panose="020B0503020204020204"/>
              </a:rPr>
              <a:t>Debe preguntarse, ¿qué lleva a eso? o ¿qué lo provoca? Para establecer la jerarquía de causas y de efectos.</a:t>
            </a:r>
          </a:p>
          <a:p>
            <a:pPr marL="171450" marR="0" lvl="1" indent="-171450" defTabSz="8001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es-NI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orbel" panose="020B0503020204020204"/>
              </a:rPr>
              <a:t>Lo primero es identificar las causas inmediatas del problema central y sus efectos inmediatos.</a:t>
            </a:r>
            <a:endParaRPr kumimoji="0" lang="es-NI" sz="2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orbel" panose="020B0503020204020204"/>
            </a:endParaRPr>
          </a:p>
        </p:txBody>
      </p:sp>
      <p:sp>
        <p:nvSpPr>
          <p:cNvPr id="9" name="Forma libre 8"/>
          <p:cNvSpPr/>
          <p:nvPr/>
        </p:nvSpPr>
        <p:spPr>
          <a:xfrm>
            <a:off x="10554" y="2667000"/>
            <a:ext cx="2473608" cy="2017531"/>
          </a:xfrm>
          <a:custGeom>
            <a:avLst/>
            <a:gdLst>
              <a:gd name="connsiteX0" fmla="*/ 0 w 2968146"/>
              <a:gd name="connsiteY0" fmla="*/ 433249 h 2599441"/>
              <a:gd name="connsiteX1" fmla="*/ 433249 w 2968146"/>
              <a:gd name="connsiteY1" fmla="*/ 0 h 2599441"/>
              <a:gd name="connsiteX2" fmla="*/ 2534897 w 2968146"/>
              <a:gd name="connsiteY2" fmla="*/ 0 h 2599441"/>
              <a:gd name="connsiteX3" fmla="*/ 2968146 w 2968146"/>
              <a:gd name="connsiteY3" fmla="*/ 433249 h 2599441"/>
              <a:gd name="connsiteX4" fmla="*/ 2968146 w 2968146"/>
              <a:gd name="connsiteY4" fmla="*/ 2166192 h 2599441"/>
              <a:gd name="connsiteX5" fmla="*/ 2534897 w 2968146"/>
              <a:gd name="connsiteY5" fmla="*/ 2599441 h 2599441"/>
              <a:gd name="connsiteX6" fmla="*/ 433249 w 2968146"/>
              <a:gd name="connsiteY6" fmla="*/ 2599441 h 2599441"/>
              <a:gd name="connsiteX7" fmla="*/ 0 w 2968146"/>
              <a:gd name="connsiteY7" fmla="*/ 2166192 h 2599441"/>
              <a:gd name="connsiteX8" fmla="*/ 0 w 2968146"/>
              <a:gd name="connsiteY8" fmla="*/ 433249 h 259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8146" h="2599441">
                <a:moveTo>
                  <a:pt x="0" y="433249"/>
                </a:moveTo>
                <a:cubicBezTo>
                  <a:pt x="0" y="193972"/>
                  <a:pt x="193972" y="0"/>
                  <a:pt x="433249" y="0"/>
                </a:cubicBezTo>
                <a:lnTo>
                  <a:pt x="2534897" y="0"/>
                </a:lnTo>
                <a:cubicBezTo>
                  <a:pt x="2774174" y="0"/>
                  <a:pt x="2968146" y="193972"/>
                  <a:pt x="2968146" y="433249"/>
                </a:cubicBezTo>
                <a:lnTo>
                  <a:pt x="2968146" y="2166192"/>
                </a:lnTo>
                <a:cubicBezTo>
                  <a:pt x="2968146" y="2405469"/>
                  <a:pt x="2774174" y="2599441"/>
                  <a:pt x="2534897" y="2599441"/>
                </a:cubicBezTo>
                <a:lnTo>
                  <a:pt x="433249" y="2599441"/>
                </a:lnTo>
                <a:cubicBezTo>
                  <a:pt x="193972" y="2599441"/>
                  <a:pt x="0" y="2405469"/>
                  <a:pt x="0" y="2166192"/>
                </a:cubicBezTo>
                <a:lnTo>
                  <a:pt x="0" y="433249"/>
                </a:lnTo>
                <a:close/>
              </a:path>
            </a:pathLst>
          </a:custGeom>
          <a:gradFill rotWithShape="1">
            <a:gsLst>
              <a:gs pos="0">
                <a:srgbClr val="30ACEC">
                  <a:hueOff val="0"/>
                  <a:satOff val="0"/>
                  <a:lumOff val="0"/>
                  <a:alphaOff val="0"/>
                  <a:tint val="96000"/>
                  <a:lumMod val="102000"/>
                </a:srgbClr>
              </a:gs>
              <a:gs pos="100000">
                <a:srgbClr val="30ACEC">
                  <a:hueOff val="0"/>
                  <a:satOff val="0"/>
                  <a:lumOff val="0"/>
                  <a:alphaOff val="0"/>
                  <a:shade val="88000"/>
                  <a:lumMod val="94000"/>
                </a:srgbClr>
              </a:gs>
            </a:gsLst>
            <a:path path="circle">
              <a:fillToRect l="50000" t="100000" r="100000" b="50000"/>
            </a:path>
          </a:gradFill>
          <a:ln>
            <a:noFill/>
          </a:ln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p:spPr>
        <p:txBody>
          <a:bodyPr spcFirstLastPara="0" vert="horz" wrap="square" lIns="256434" tIns="191664" rIns="256434" bIns="191664" numCol="1" spcCol="1270" anchor="ctr" anchorCtr="0">
            <a:noAutofit/>
          </a:bodyPr>
          <a:lstStyle/>
          <a:p>
            <a:pPr marL="0" marR="0" lvl="0" indent="0" algn="ctr" defTabSz="15113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s-NI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</a:rPr>
              <a:t>Identificando </a:t>
            </a:r>
            <a:r>
              <a:rPr kumimoji="0" lang="es-NI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</a:rPr>
              <a:t>las relaciones causa-efecto</a:t>
            </a:r>
            <a:endParaRPr kumimoji="0" lang="es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</a:endParaRPr>
          </a:p>
        </p:txBody>
      </p:sp>
      <p:sp>
        <p:nvSpPr>
          <p:cNvPr id="13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/>
              <a:t>Identificación de la problemática</a:t>
            </a:r>
            <a:br>
              <a:rPr lang="es-NI" dirty="0"/>
            </a:br>
            <a:r>
              <a:rPr lang="es-NI" sz="2800" dirty="0"/>
              <a:t>Causas- problema central-Efectos</a:t>
            </a:r>
            <a:endParaRPr lang="es-US" sz="2800" dirty="0"/>
          </a:p>
        </p:txBody>
      </p:sp>
    </p:spTree>
    <p:extLst>
      <p:ext uri="{BB962C8B-B14F-4D97-AF65-F5344CB8AC3E}">
        <p14:creationId xmlns:p14="http://schemas.microsoft.com/office/powerpoint/2010/main" val="88191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MODULO I</a:t>
            </a:r>
            <a:endParaRPr lang="en-US" dirty="0"/>
          </a:p>
        </p:txBody>
      </p:sp>
      <p:grpSp>
        <p:nvGrpSpPr>
          <p:cNvPr id="4" name="Grupo 3"/>
          <p:cNvGrpSpPr/>
          <p:nvPr/>
        </p:nvGrpSpPr>
        <p:grpSpPr>
          <a:xfrm>
            <a:off x="3048000" y="2209800"/>
            <a:ext cx="3200239" cy="4208379"/>
            <a:chOff x="6881745" y="0"/>
            <a:chExt cx="3200239" cy="4208379"/>
          </a:xfrm>
        </p:grpSpPr>
        <p:sp>
          <p:nvSpPr>
            <p:cNvPr id="5" name="Rectángulo redondeado 4"/>
            <p:cNvSpPr/>
            <p:nvPr/>
          </p:nvSpPr>
          <p:spPr>
            <a:xfrm>
              <a:off x="6881745" y="0"/>
              <a:ext cx="3200239" cy="4208379"/>
            </a:xfrm>
            <a:prstGeom prst="roundRect">
              <a:avLst>
                <a:gd name="adj" fmla="val 10000"/>
              </a:avLst>
            </a:prstGeom>
            <a:solidFill>
              <a:srgbClr val="FFFF00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Rectángulo 5"/>
            <p:cNvSpPr/>
            <p:nvPr/>
          </p:nvSpPr>
          <p:spPr>
            <a:xfrm>
              <a:off x="6881745" y="0"/>
              <a:ext cx="3200239" cy="12625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400" kern="1200" dirty="0" err="1" smtClean="0"/>
                <a:t>Identificación</a:t>
              </a:r>
              <a:r>
                <a:rPr lang="en-US" sz="3400" kern="1200" dirty="0" smtClean="0"/>
                <a:t> de la </a:t>
              </a:r>
              <a:r>
                <a:rPr lang="en-US" sz="3400" kern="1200" dirty="0" err="1" smtClean="0"/>
                <a:t>iniciativa</a:t>
              </a:r>
              <a:endParaRPr lang="en-US" sz="3400" kern="1200" dirty="0"/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3368024" y="3472519"/>
            <a:ext cx="2560191" cy="404039"/>
            <a:chOff x="7201769" y="1262719"/>
            <a:chExt cx="2560191" cy="404039"/>
          </a:xfrm>
        </p:grpSpPr>
        <p:sp>
          <p:nvSpPr>
            <p:cNvPr id="8" name="Rectángulo redondeado 7"/>
            <p:cNvSpPr/>
            <p:nvPr/>
          </p:nvSpPr>
          <p:spPr>
            <a:xfrm>
              <a:off x="7201769" y="1262719"/>
              <a:ext cx="2560191" cy="4040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ángulo 8"/>
            <p:cNvSpPr/>
            <p:nvPr/>
          </p:nvSpPr>
          <p:spPr>
            <a:xfrm>
              <a:off x="7213603" y="1274553"/>
              <a:ext cx="2536523" cy="3803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2860" rIns="3048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err="1" smtClean="0"/>
                <a:t>Diagnóstico</a:t>
              </a:r>
              <a:r>
                <a:rPr lang="en-US" sz="1200" kern="1200" dirty="0" smtClean="0"/>
                <a:t> del </a:t>
              </a:r>
              <a:r>
                <a:rPr lang="en-US" sz="1200" kern="1200" dirty="0" err="1" smtClean="0"/>
                <a:t>área</a:t>
              </a:r>
              <a:r>
                <a:rPr lang="en-US" sz="1200" kern="1200" dirty="0" smtClean="0"/>
                <a:t> de </a:t>
              </a:r>
              <a:r>
                <a:rPr lang="en-US" sz="1200" kern="1200" dirty="0" err="1" smtClean="0"/>
                <a:t>influencia</a:t>
              </a:r>
              <a:endParaRPr lang="en-US" sz="1200" kern="1200" dirty="0"/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3368024" y="3938718"/>
            <a:ext cx="2560191" cy="404039"/>
            <a:chOff x="7201769" y="1728918"/>
            <a:chExt cx="2560191" cy="404039"/>
          </a:xfrm>
        </p:grpSpPr>
        <p:sp>
          <p:nvSpPr>
            <p:cNvPr id="11" name="Rectángulo redondeado 10"/>
            <p:cNvSpPr/>
            <p:nvPr/>
          </p:nvSpPr>
          <p:spPr>
            <a:xfrm>
              <a:off x="7201769" y="1728918"/>
              <a:ext cx="2560191" cy="4040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ángulo 11"/>
            <p:cNvSpPr/>
            <p:nvPr/>
          </p:nvSpPr>
          <p:spPr>
            <a:xfrm>
              <a:off x="7213603" y="1740752"/>
              <a:ext cx="2536523" cy="3803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2860" rIns="3048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err="1" smtClean="0"/>
                <a:t>Diagnóstico</a:t>
              </a:r>
              <a:r>
                <a:rPr lang="en-US" sz="1200" kern="1200" dirty="0" smtClean="0"/>
                <a:t> de los </a:t>
              </a:r>
              <a:r>
                <a:rPr lang="en-US" sz="1200" kern="1200" dirty="0" err="1" smtClean="0"/>
                <a:t>involucrados</a:t>
              </a:r>
              <a:endParaRPr lang="en-US" sz="1200" kern="1200" dirty="0"/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3368024" y="4404917"/>
            <a:ext cx="2560191" cy="404039"/>
            <a:chOff x="7201769" y="2195117"/>
            <a:chExt cx="2560191" cy="404039"/>
          </a:xfrm>
        </p:grpSpPr>
        <p:sp>
          <p:nvSpPr>
            <p:cNvPr id="14" name="Rectángulo redondeado 13"/>
            <p:cNvSpPr/>
            <p:nvPr/>
          </p:nvSpPr>
          <p:spPr>
            <a:xfrm>
              <a:off x="7201769" y="2195117"/>
              <a:ext cx="2560191" cy="4040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ángulo 14"/>
            <p:cNvSpPr/>
            <p:nvPr/>
          </p:nvSpPr>
          <p:spPr>
            <a:xfrm>
              <a:off x="7213603" y="2206951"/>
              <a:ext cx="2536523" cy="3803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2860" rIns="3048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err="1" smtClean="0"/>
                <a:t>Diagnóstico</a:t>
              </a:r>
              <a:r>
                <a:rPr lang="en-US" sz="1200" kern="1200" dirty="0" smtClean="0"/>
                <a:t> del </a:t>
              </a:r>
              <a:r>
                <a:rPr lang="en-US" sz="1200" kern="1200" dirty="0" err="1" smtClean="0"/>
                <a:t>servicio</a:t>
              </a:r>
              <a:endParaRPr lang="en-US" sz="1200" kern="1200" dirty="0"/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3368024" y="4871116"/>
            <a:ext cx="2560191" cy="404039"/>
            <a:chOff x="7201769" y="2661316"/>
            <a:chExt cx="2560191" cy="404039"/>
          </a:xfrm>
        </p:grpSpPr>
        <p:sp>
          <p:nvSpPr>
            <p:cNvPr id="17" name="Rectángulo redondeado 16"/>
            <p:cNvSpPr/>
            <p:nvPr/>
          </p:nvSpPr>
          <p:spPr>
            <a:xfrm>
              <a:off x="7201769" y="2661316"/>
              <a:ext cx="2560191" cy="4040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ángulo 17"/>
            <p:cNvSpPr/>
            <p:nvPr/>
          </p:nvSpPr>
          <p:spPr>
            <a:xfrm>
              <a:off x="7213603" y="2673150"/>
              <a:ext cx="2536523" cy="3803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2860" rIns="3048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err="1" smtClean="0"/>
                <a:t>Identificación</a:t>
              </a:r>
              <a:r>
                <a:rPr lang="en-US" sz="1200" kern="1200" dirty="0" smtClean="0"/>
                <a:t> de la </a:t>
              </a:r>
              <a:r>
                <a:rPr lang="en-US" sz="1200" kern="1200" dirty="0" err="1" smtClean="0"/>
                <a:t>problemática</a:t>
              </a:r>
              <a:endParaRPr lang="en-US" sz="1200" kern="1200" dirty="0"/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3368024" y="5337316"/>
            <a:ext cx="2560191" cy="404039"/>
            <a:chOff x="7201769" y="3127516"/>
            <a:chExt cx="2560191" cy="404039"/>
          </a:xfrm>
        </p:grpSpPr>
        <p:sp>
          <p:nvSpPr>
            <p:cNvPr id="20" name="Rectángulo redondeado 19"/>
            <p:cNvSpPr/>
            <p:nvPr/>
          </p:nvSpPr>
          <p:spPr>
            <a:xfrm>
              <a:off x="7201769" y="3127516"/>
              <a:ext cx="2560191" cy="4040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ectángulo 20"/>
            <p:cNvSpPr/>
            <p:nvPr/>
          </p:nvSpPr>
          <p:spPr>
            <a:xfrm>
              <a:off x="7213603" y="3139350"/>
              <a:ext cx="2536523" cy="3803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2860" rIns="3048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err="1" smtClean="0"/>
                <a:t>Identificación</a:t>
              </a:r>
              <a:r>
                <a:rPr lang="en-US" sz="1200" kern="1200" dirty="0" smtClean="0"/>
                <a:t> de los </a:t>
              </a:r>
              <a:r>
                <a:rPr lang="en-US" sz="1200" kern="1200" dirty="0" err="1" smtClean="0"/>
                <a:t>objetivos</a:t>
              </a:r>
              <a:endParaRPr lang="en-US" sz="1200" kern="1200" dirty="0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3368024" y="5803515"/>
            <a:ext cx="2560191" cy="404039"/>
            <a:chOff x="7201769" y="3593715"/>
            <a:chExt cx="2560191" cy="404039"/>
          </a:xfrm>
        </p:grpSpPr>
        <p:sp>
          <p:nvSpPr>
            <p:cNvPr id="23" name="Rectángulo redondeado 22"/>
            <p:cNvSpPr/>
            <p:nvPr/>
          </p:nvSpPr>
          <p:spPr>
            <a:xfrm>
              <a:off x="7201769" y="3593715"/>
              <a:ext cx="2560191" cy="4040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ectángulo 23"/>
            <p:cNvSpPr/>
            <p:nvPr/>
          </p:nvSpPr>
          <p:spPr>
            <a:xfrm>
              <a:off x="7213603" y="3605549"/>
              <a:ext cx="2536523" cy="3803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2860" rIns="3048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err="1" smtClean="0"/>
                <a:t>Identificación</a:t>
              </a:r>
              <a:r>
                <a:rPr lang="en-US" sz="1200" kern="1200" dirty="0" smtClean="0"/>
                <a:t> de </a:t>
              </a:r>
              <a:r>
                <a:rPr lang="en-US" sz="1200" kern="1200" dirty="0" err="1" smtClean="0"/>
                <a:t>Alternativas</a:t>
              </a:r>
              <a:r>
                <a:rPr lang="en-US" sz="1200" kern="1200" dirty="0" smtClean="0"/>
                <a:t> de </a:t>
              </a:r>
              <a:r>
                <a:rPr lang="en-US" sz="1200" kern="1200" dirty="0" err="1" smtClean="0"/>
                <a:t>Solución</a:t>
              </a:r>
              <a:endParaRPr lang="en-US" sz="1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33749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bre 6"/>
          <p:cNvSpPr/>
          <p:nvPr/>
        </p:nvSpPr>
        <p:spPr>
          <a:xfrm>
            <a:off x="2355363" y="2743200"/>
            <a:ext cx="6661543" cy="3931440"/>
          </a:xfrm>
          <a:custGeom>
            <a:avLst/>
            <a:gdLst>
              <a:gd name="connsiteX0" fmla="*/ 346599 w 2079553"/>
              <a:gd name="connsiteY0" fmla="*/ 0 h 5276704"/>
              <a:gd name="connsiteX1" fmla="*/ 1732954 w 2079553"/>
              <a:gd name="connsiteY1" fmla="*/ 0 h 5276704"/>
              <a:gd name="connsiteX2" fmla="*/ 2079553 w 2079553"/>
              <a:gd name="connsiteY2" fmla="*/ 346599 h 5276704"/>
              <a:gd name="connsiteX3" fmla="*/ 2079553 w 2079553"/>
              <a:gd name="connsiteY3" fmla="*/ 5276704 h 5276704"/>
              <a:gd name="connsiteX4" fmla="*/ 2079553 w 2079553"/>
              <a:gd name="connsiteY4" fmla="*/ 5276704 h 5276704"/>
              <a:gd name="connsiteX5" fmla="*/ 0 w 2079553"/>
              <a:gd name="connsiteY5" fmla="*/ 5276704 h 5276704"/>
              <a:gd name="connsiteX6" fmla="*/ 0 w 2079553"/>
              <a:gd name="connsiteY6" fmla="*/ 5276704 h 5276704"/>
              <a:gd name="connsiteX7" fmla="*/ 0 w 2079553"/>
              <a:gd name="connsiteY7" fmla="*/ 346599 h 5276704"/>
              <a:gd name="connsiteX8" fmla="*/ 346599 w 2079553"/>
              <a:gd name="connsiteY8" fmla="*/ 0 h 5276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9553" h="5276704">
                <a:moveTo>
                  <a:pt x="2079553" y="879469"/>
                </a:moveTo>
                <a:lnTo>
                  <a:pt x="2079553" y="4397235"/>
                </a:lnTo>
                <a:cubicBezTo>
                  <a:pt x="2079553" y="4882951"/>
                  <a:pt x="2018397" y="5276703"/>
                  <a:pt x="1942958" y="5276703"/>
                </a:cubicBezTo>
                <a:lnTo>
                  <a:pt x="0" y="5276703"/>
                </a:lnTo>
                <a:lnTo>
                  <a:pt x="0" y="5276703"/>
                </a:lnTo>
                <a:lnTo>
                  <a:pt x="0" y="1"/>
                </a:lnTo>
                <a:lnTo>
                  <a:pt x="0" y="1"/>
                </a:lnTo>
                <a:lnTo>
                  <a:pt x="1942958" y="1"/>
                </a:lnTo>
                <a:cubicBezTo>
                  <a:pt x="2018397" y="1"/>
                  <a:pt x="2079553" y="393753"/>
                  <a:pt x="2079553" y="879469"/>
                </a:cubicBezTo>
                <a:close/>
              </a:path>
            </a:pathLst>
          </a:custGeom>
          <a:solidFill>
            <a:srgbClr val="30ACEC">
              <a:alpha val="90000"/>
              <a:tint val="40000"/>
              <a:hueOff val="0"/>
              <a:satOff val="0"/>
              <a:lumOff val="0"/>
              <a:alphaOff val="0"/>
            </a:srgbClr>
          </a:solidFill>
          <a:ln w="9525" cap="rnd" cmpd="sng" algn="ctr">
            <a:solidFill>
              <a:srgbClr val="30ACEC">
                <a:alpha val="90000"/>
                <a:tint val="40000"/>
                <a:hueOff val="0"/>
                <a:satOff val="0"/>
                <a:lumOff val="0"/>
                <a:alphaOff val="0"/>
                <a:tint val="60000"/>
              </a:srgbClr>
            </a:solidFill>
            <a:prstDash val="solid"/>
          </a:ln>
          <a:effectLst>
            <a:reflection blurRad="12700" stA="26000" endPos="32000" dist="12700" dir="5400000" sy="-100000" rotWithShape="0"/>
          </a:effectLst>
        </p:spPr>
        <p:txBody>
          <a:bodyPr spcFirstLastPara="0" vert="horz" wrap="square" lIns="247651" tIns="225340" rIns="349165" bIns="225341" numCol="1" spcCol="1270" anchor="ctr" anchorCtr="0">
            <a:noAutofit/>
          </a:bodyPr>
          <a:lstStyle/>
          <a:p>
            <a:pPr marL="171450" marR="0" lvl="1" indent="-171450" defTabSz="8001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es-NI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orbel" panose="020B0503020204020204"/>
              </a:rPr>
              <a:t>Problemas muy generales que pueden ser causa de otros muchos problemas de desarrollo deben dejarse fuera, y tratarse como restricciones o limitaciones generales. </a:t>
            </a:r>
          </a:p>
          <a:p>
            <a:pPr marL="171450" marR="0" lvl="1" indent="-171450" defTabSz="8001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es-NI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orbel" panose="020B0503020204020204"/>
              </a:rPr>
              <a:t>¡La meta es mantener el árbol de problemas enfocado y manejable!</a:t>
            </a:r>
          </a:p>
          <a:p>
            <a:pPr marL="171450" marR="0" lvl="1" indent="-171450" defTabSz="8001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es-NI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orbel" panose="020B0503020204020204"/>
              </a:rPr>
              <a:t>Si hay dos o más causas  </a:t>
            </a:r>
            <a:r>
              <a:rPr kumimoji="0" lang="es-NI" sz="24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orbel" panose="020B0503020204020204"/>
              </a:rPr>
              <a:t>que se combinan para producir un efecto, colóquelos uno al lado del otro debajo del efecto </a:t>
            </a:r>
            <a:r>
              <a:rPr kumimoji="0" lang="es-NI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orbel" panose="020B0503020204020204"/>
              </a:rPr>
              <a:t>resultante.</a:t>
            </a:r>
            <a:endParaRPr kumimoji="0" lang="es-NI" sz="2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orbel" panose="020B0503020204020204"/>
            </a:endParaRPr>
          </a:p>
        </p:txBody>
      </p:sp>
      <p:sp>
        <p:nvSpPr>
          <p:cNvPr id="10" name="Forma libre 9"/>
          <p:cNvSpPr/>
          <p:nvPr/>
        </p:nvSpPr>
        <p:spPr>
          <a:xfrm>
            <a:off x="76200" y="2743200"/>
            <a:ext cx="2473608" cy="2017531"/>
          </a:xfrm>
          <a:custGeom>
            <a:avLst/>
            <a:gdLst>
              <a:gd name="connsiteX0" fmla="*/ 0 w 2968146"/>
              <a:gd name="connsiteY0" fmla="*/ 433249 h 2599441"/>
              <a:gd name="connsiteX1" fmla="*/ 433249 w 2968146"/>
              <a:gd name="connsiteY1" fmla="*/ 0 h 2599441"/>
              <a:gd name="connsiteX2" fmla="*/ 2534897 w 2968146"/>
              <a:gd name="connsiteY2" fmla="*/ 0 h 2599441"/>
              <a:gd name="connsiteX3" fmla="*/ 2968146 w 2968146"/>
              <a:gd name="connsiteY3" fmla="*/ 433249 h 2599441"/>
              <a:gd name="connsiteX4" fmla="*/ 2968146 w 2968146"/>
              <a:gd name="connsiteY4" fmla="*/ 2166192 h 2599441"/>
              <a:gd name="connsiteX5" fmla="*/ 2534897 w 2968146"/>
              <a:gd name="connsiteY5" fmla="*/ 2599441 h 2599441"/>
              <a:gd name="connsiteX6" fmla="*/ 433249 w 2968146"/>
              <a:gd name="connsiteY6" fmla="*/ 2599441 h 2599441"/>
              <a:gd name="connsiteX7" fmla="*/ 0 w 2968146"/>
              <a:gd name="connsiteY7" fmla="*/ 2166192 h 2599441"/>
              <a:gd name="connsiteX8" fmla="*/ 0 w 2968146"/>
              <a:gd name="connsiteY8" fmla="*/ 433249 h 259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8146" h="2599441">
                <a:moveTo>
                  <a:pt x="0" y="433249"/>
                </a:moveTo>
                <a:cubicBezTo>
                  <a:pt x="0" y="193972"/>
                  <a:pt x="193972" y="0"/>
                  <a:pt x="433249" y="0"/>
                </a:cubicBezTo>
                <a:lnTo>
                  <a:pt x="2534897" y="0"/>
                </a:lnTo>
                <a:cubicBezTo>
                  <a:pt x="2774174" y="0"/>
                  <a:pt x="2968146" y="193972"/>
                  <a:pt x="2968146" y="433249"/>
                </a:cubicBezTo>
                <a:lnTo>
                  <a:pt x="2968146" y="2166192"/>
                </a:lnTo>
                <a:cubicBezTo>
                  <a:pt x="2968146" y="2405469"/>
                  <a:pt x="2774174" y="2599441"/>
                  <a:pt x="2534897" y="2599441"/>
                </a:cubicBezTo>
                <a:lnTo>
                  <a:pt x="433249" y="2599441"/>
                </a:lnTo>
                <a:cubicBezTo>
                  <a:pt x="193972" y="2599441"/>
                  <a:pt x="0" y="2405469"/>
                  <a:pt x="0" y="2166192"/>
                </a:cubicBezTo>
                <a:lnTo>
                  <a:pt x="0" y="433249"/>
                </a:lnTo>
                <a:close/>
              </a:path>
            </a:pathLst>
          </a:custGeom>
          <a:gradFill rotWithShape="1">
            <a:gsLst>
              <a:gs pos="0">
                <a:srgbClr val="30ACEC">
                  <a:hueOff val="0"/>
                  <a:satOff val="0"/>
                  <a:lumOff val="0"/>
                  <a:alphaOff val="0"/>
                  <a:tint val="96000"/>
                  <a:lumMod val="102000"/>
                </a:srgbClr>
              </a:gs>
              <a:gs pos="100000">
                <a:srgbClr val="30ACEC">
                  <a:hueOff val="0"/>
                  <a:satOff val="0"/>
                  <a:lumOff val="0"/>
                  <a:alphaOff val="0"/>
                  <a:shade val="88000"/>
                  <a:lumMod val="94000"/>
                </a:srgbClr>
              </a:gs>
            </a:gsLst>
            <a:path path="circle">
              <a:fillToRect l="50000" t="100000" r="100000" b="50000"/>
            </a:path>
          </a:gradFill>
          <a:ln>
            <a:noFill/>
          </a:ln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p:spPr>
        <p:txBody>
          <a:bodyPr spcFirstLastPara="0" vert="horz" wrap="square" lIns="256434" tIns="191664" rIns="256434" bIns="191664" numCol="1" spcCol="1270" anchor="ctr" anchorCtr="0">
            <a:noAutofit/>
          </a:bodyPr>
          <a:lstStyle/>
          <a:p>
            <a:pPr marL="0" marR="0" lvl="0" indent="0" algn="ctr" defTabSz="15113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s-NI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</a:rPr>
              <a:t>Identificando </a:t>
            </a:r>
            <a:r>
              <a:rPr kumimoji="0" lang="es-NI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</a:rPr>
              <a:t>las relaciones causa-efecto</a:t>
            </a:r>
            <a:endParaRPr kumimoji="0" lang="es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</a:endParaRPr>
          </a:p>
        </p:txBody>
      </p:sp>
      <p:sp>
        <p:nvSpPr>
          <p:cNvPr id="11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/>
              <a:t>Identificación de la problemática</a:t>
            </a:r>
            <a:br>
              <a:rPr lang="es-NI" dirty="0"/>
            </a:br>
            <a:r>
              <a:rPr lang="es-NI" sz="2800" dirty="0"/>
              <a:t>Causas- problema central-Efectos</a:t>
            </a:r>
            <a:endParaRPr lang="es-US" sz="2800" dirty="0"/>
          </a:p>
        </p:txBody>
      </p:sp>
    </p:spTree>
    <p:extLst>
      <p:ext uri="{BB962C8B-B14F-4D97-AF65-F5344CB8AC3E}">
        <p14:creationId xmlns:p14="http://schemas.microsoft.com/office/powerpoint/2010/main" val="277160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15 Grupo"/>
          <p:cNvGrpSpPr/>
          <p:nvPr/>
        </p:nvGrpSpPr>
        <p:grpSpPr>
          <a:xfrm rot="289043">
            <a:off x="1382410" y="1333996"/>
            <a:ext cx="1633202" cy="1379190"/>
            <a:chOff x="5434934" y="3736287"/>
            <a:chExt cx="3422623" cy="2867899"/>
          </a:xfrm>
        </p:grpSpPr>
        <p:pic>
          <p:nvPicPr>
            <p:cNvPr id="5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" name="17 Rectángulo"/>
            <p:cNvSpPr/>
            <p:nvPr/>
          </p:nvSpPr>
          <p:spPr>
            <a:xfrm rot="21417557">
              <a:off x="5680944" y="4459830"/>
              <a:ext cx="2948884" cy="16319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Aumento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los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precios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productos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en Mercado (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consumidores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7" name="15 Grupo"/>
          <p:cNvGrpSpPr/>
          <p:nvPr/>
        </p:nvGrpSpPr>
        <p:grpSpPr>
          <a:xfrm rot="289043">
            <a:off x="3679575" y="1283034"/>
            <a:ext cx="1633202" cy="1379190"/>
            <a:chOff x="5434934" y="3736287"/>
            <a:chExt cx="3422623" cy="2867899"/>
          </a:xfrm>
        </p:grpSpPr>
        <p:pic>
          <p:nvPicPr>
            <p:cNvPr id="8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9" name="17 Rectángulo"/>
            <p:cNvSpPr/>
            <p:nvPr/>
          </p:nvSpPr>
          <p:spPr>
            <a:xfrm rot="21417557">
              <a:off x="5680944" y="4747826"/>
              <a:ext cx="2948884" cy="1055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Reducción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excedentes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productores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0" name="15 Grupo"/>
          <p:cNvGrpSpPr/>
          <p:nvPr/>
        </p:nvGrpSpPr>
        <p:grpSpPr>
          <a:xfrm rot="289043">
            <a:off x="2533749" y="4569986"/>
            <a:ext cx="1633202" cy="1379190"/>
            <a:chOff x="5434934" y="3736287"/>
            <a:chExt cx="3422623" cy="2867899"/>
          </a:xfrm>
        </p:grpSpPr>
        <p:pic>
          <p:nvPicPr>
            <p:cNvPr id="11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12" name="17 Rectángulo"/>
            <p:cNvSpPr/>
            <p:nvPr/>
          </p:nvSpPr>
          <p:spPr>
            <a:xfrm rot="21417557">
              <a:off x="5680944" y="4891825"/>
              <a:ext cx="2948884" cy="767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Mantenimiento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insuficiente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3" name="15 Grupo"/>
          <p:cNvGrpSpPr/>
          <p:nvPr/>
        </p:nvGrpSpPr>
        <p:grpSpPr>
          <a:xfrm rot="289043">
            <a:off x="3518613" y="2939647"/>
            <a:ext cx="1633202" cy="1379190"/>
            <a:chOff x="5434934" y="3736287"/>
            <a:chExt cx="3422623" cy="2867899"/>
          </a:xfrm>
        </p:grpSpPr>
        <p:pic>
          <p:nvPicPr>
            <p:cNvPr id="14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  <a:solidFill>
              <a:schemeClr val="accent2"/>
            </a:solidFill>
          </p:spPr>
        </p:pic>
        <p:sp>
          <p:nvSpPr>
            <p:cNvPr id="15" name="17 Rectángulo"/>
            <p:cNvSpPr/>
            <p:nvPr/>
          </p:nvSpPr>
          <p:spPr>
            <a:xfrm rot="21417557">
              <a:off x="5680944" y="4603827"/>
              <a:ext cx="2948884" cy="13439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los COV y CTV,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pérdidas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6" name="15 Grupo"/>
          <p:cNvGrpSpPr/>
          <p:nvPr/>
        </p:nvGrpSpPr>
        <p:grpSpPr>
          <a:xfrm rot="289043">
            <a:off x="4390241" y="4407910"/>
            <a:ext cx="1633202" cy="1379190"/>
            <a:chOff x="5434934" y="3736287"/>
            <a:chExt cx="3422623" cy="2867899"/>
          </a:xfrm>
        </p:grpSpPr>
        <p:pic>
          <p:nvPicPr>
            <p:cNvPr id="17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18" name="17 Rectángulo"/>
            <p:cNvSpPr/>
            <p:nvPr/>
          </p:nvSpPr>
          <p:spPr>
            <a:xfrm rot="21417557">
              <a:off x="5680944" y="4603827"/>
              <a:ext cx="2948884" cy="13439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Reducida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participación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en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limpieza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ODrenaje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9" name="15 Grupo"/>
          <p:cNvGrpSpPr/>
          <p:nvPr/>
        </p:nvGrpSpPr>
        <p:grpSpPr>
          <a:xfrm rot="289043">
            <a:off x="510782" y="4407910"/>
            <a:ext cx="1633202" cy="1379190"/>
            <a:chOff x="5434934" y="3736287"/>
            <a:chExt cx="3422623" cy="2867899"/>
          </a:xfrm>
        </p:grpSpPr>
        <p:pic>
          <p:nvPicPr>
            <p:cNvPr id="20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1" name="17 Rectángulo"/>
            <p:cNvSpPr/>
            <p:nvPr/>
          </p:nvSpPr>
          <p:spPr>
            <a:xfrm rot="21417557">
              <a:off x="5680944" y="5035822"/>
              <a:ext cx="2948884" cy="4799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Puntos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críticos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2" name="15 Grupo"/>
          <p:cNvGrpSpPr/>
          <p:nvPr/>
        </p:nvGrpSpPr>
        <p:grpSpPr>
          <a:xfrm rot="289043">
            <a:off x="6097739" y="1369459"/>
            <a:ext cx="1633202" cy="1379190"/>
            <a:chOff x="5434934" y="3736287"/>
            <a:chExt cx="3422623" cy="2867899"/>
          </a:xfrm>
        </p:grpSpPr>
        <p:pic>
          <p:nvPicPr>
            <p:cNvPr id="23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4" name="17 Rectángulo"/>
            <p:cNvSpPr/>
            <p:nvPr/>
          </p:nvSpPr>
          <p:spPr>
            <a:xfrm rot="21417557">
              <a:off x="5680944" y="5035824"/>
              <a:ext cx="2948884" cy="4799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Migración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¿?!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5" name="15 Grupo"/>
          <p:cNvGrpSpPr/>
          <p:nvPr/>
        </p:nvGrpSpPr>
        <p:grpSpPr>
          <a:xfrm rot="289043">
            <a:off x="6417505" y="4555418"/>
            <a:ext cx="1633202" cy="1379190"/>
            <a:chOff x="5434934" y="3736287"/>
            <a:chExt cx="3422623" cy="2867899"/>
          </a:xfrm>
        </p:grpSpPr>
        <p:pic>
          <p:nvPicPr>
            <p:cNvPr id="26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7" name="17 Rectángulo"/>
            <p:cNvSpPr/>
            <p:nvPr/>
          </p:nvSpPr>
          <p:spPr>
            <a:xfrm rot="21417557">
              <a:off x="5680944" y="5035824"/>
              <a:ext cx="2948884" cy="4799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Diseño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deficiente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930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15 Grupo"/>
          <p:cNvGrpSpPr/>
          <p:nvPr/>
        </p:nvGrpSpPr>
        <p:grpSpPr>
          <a:xfrm rot="289043">
            <a:off x="2218280" y="674045"/>
            <a:ext cx="1633202" cy="1379190"/>
            <a:chOff x="5434934" y="3736287"/>
            <a:chExt cx="3422623" cy="2867899"/>
          </a:xfrm>
        </p:grpSpPr>
        <p:pic>
          <p:nvPicPr>
            <p:cNvPr id="5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" name="17 Rectángulo"/>
            <p:cNvSpPr/>
            <p:nvPr/>
          </p:nvSpPr>
          <p:spPr>
            <a:xfrm rot="21417557">
              <a:off x="5680944" y="4459830"/>
              <a:ext cx="2948884" cy="16319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Aumento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los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precios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productos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en Mercado (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consumidores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</p:txBody>
        </p:sp>
      </p:grpSp>
      <p:grpSp>
        <p:nvGrpSpPr>
          <p:cNvPr id="7" name="15 Grupo"/>
          <p:cNvGrpSpPr/>
          <p:nvPr/>
        </p:nvGrpSpPr>
        <p:grpSpPr>
          <a:xfrm rot="289043">
            <a:off x="3626389" y="1215429"/>
            <a:ext cx="1633202" cy="1379190"/>
            <a:chOff x="5434934" y="3736287"/>
            <a:chExt cx="3422623" cy="2867899"/>
          </a:xfrm>
        </p:grpSpPr>
        <p:pic>
          <p:nvPicPr>
            <p:cNvPr id="8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9" name="17 Rectángulo"/>
            <p:cNvSpPr/>
            <p:nvPr/>
          </p:nvSpPr>
          <p:spPr>
            <a:xfrm rot="21417557">
              <a:off x="5680944" y="4747826"/>
              <a:ext cx="2948884" cy="1055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Reducción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excedentes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productores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0" name="15 Grupo"/>
          <p:cNvGrpSpPr/>
          <p:nvPr/>
        </p:nvGrpSpPr>
        <p:grpSpPr>
          <a:xfrm rot="289043">
            <a:off x="2182522" y="3746347"/>
            <a:ext cx="1633202" cy="1379190"/>
            <a:chOff x="5434934" y="3736287"/>
            <a:chExt cx="3422623" cy="2867899"/>
          </a:xfrm>
        </p:grpSpPr>
        <p:pic>
          <p:nvPicPr>
            <p:cNvPr id="11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12" name="17 Rectángulo"/>
            <p:cNvSpPr/>
            <p:nvPr/>
          </p:nvSpPr>
          <p:spPr>
            <a:xfrm rot="21417557">
              <a:off x="5680944" y="5035824"/>
              <a:ext cx="2948884" cy="4799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Puntos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críticos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</p:txBody>
        </p:sp>
      </p:grpSp>
      <p:grpSp>
        <p:nvGrpSpPr>
          <p:cNvPr id="13" name="15 Grupo"/>
          <p:cNvGrpSpPr/>
          <p:nvPr/>
        </p:nvGrpSpPr>
        <p:grpSpPr>
          <a:xfrm rot="289043">
            <a:off x="3630513" y="2611372"/>
            <a:ext cx="1633202" cy="1379190"/>
            <a:chOff x="5434934" y="3736287"/>
            <a:chExt cx="3422623" cy="2867899"/>
          </a:xfrm>
        </p:grpSpPr>
        <p:pic>
          <p:nvPicPr>
            <p:cNvPr id="14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  <a:solidFill>
              <a:schemeClr val="accent2"/>
            </a:solidFill>
          </p:spPr>
        </p:pic>
        <p:sp>
          <p:nvSpPr>
            <p:cNvPr id="15" name="17 Rectángulo"/>
            <p:cNvSpPr/>
            <p:nvPr/>
          </p:nvSpPr>
          <p:spPr>
            <a:xfrm rot="21417557">
              <a:off x="5680944" y="4603827"/>
              <a:ext cx="2948884" cy="13439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los COV y CTV,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pérdidas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6" name="15 Grupo"/>
          <p:cNvGrpSpPr/>
          <p:nvPr/>
        </p:nvGrpSpPr>
        <p:grpSpPr>
          <a:xfrm rot="289043">
            <a:off x="3726499" y="3994343"/>
            <a:ext cx="1633202" cy="1379190"/>
            <a:chOff x="5434935" y="3736287"/>
            <a:chExt cx="3422623" cy="2867900"/>
          </a:xfrm>
        </p:grpSpPr>
        <p:pic>
          <p:nvPicPr>
            <p:cNvPr id="17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5" y="3736287"/>
              <a:ext cx="3422623" cy="2867900"/>
            </a:xfrm>
            <a:prstGeom prst="rect">
              <a:avLst/>
            </a:prstGeom>
          </p:spPr>
        </p:pic>
        <p:sp>
          <p:nvSpPr>
            <p:cNvPr id="18" name="17 Rectángulo"/>
            <p:cNvSpPr/>
            <p:nvPr/>
          </p:nvSpPr>
          <p:spPr>
            <a:xfrm rot="21417557">
              <a:off x="5680944" y="5035822"/>
              <a:ext cx="2948884" cy="4799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Diseño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deficiente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9" name="15 Grupo"/>
          <p:cNvGrpSpPr/>
          <p:nvPr/>
        </p:nvGrpSpPr>
        <p:grpSpPr>
          <a:xfrm rot="289043">
            <a:off x="5382779" y="3895766"/>
            <a:ext cx="1633202" cy="1379190"/>
            <a:chOff x="5434934" y="3736287"/>
            <a:chExt cx="3422623" cy="2867899"/>
          </a:xfrm>
        </p:grpSpPr>
        <p:pic>
          <p:nvPicPr>
            <p:cNvPr id="20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1" name="17 Rectángulo"/>
            <p:cNvSpPr/>
            <p:nvPr/>
          </p:nvSpPr>
          <p:spPr>
            <a:xfrm rot="21417557">
              <a:off x="5680944" y="4603827"/>
              <a:ext cx="2948884" cy="13439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Reducida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participación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en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limpieza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ODrenaje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2" name="15 Grupo"/>
          <p:cNvGrpSpPr/>
          <p:nvPr/>
        </p:nvGrpSpPr>
        <p:grpSpPr>
          <a:xfrm rot="289043">
            <a:off x="4921632" y="571922"/>
            <a:ext cx="1633202" cy="1379190"/>
            <a:chOff x="5434934" y="3736287"/>
            <a:chExt cx="3422623" cy="2867899"/>
          </a:xfrm>
        </p:grpSpPr>
        <p:pic>
          <p:nvPicPr>
            <p:cNvPr id="23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4" name="17 Rectángulo"/>
            <p:cNvSpPr/>
            <p:nvPr/>
          </p:nvSpPr>
          <p:spPr>
            <a:xfrm rot="21417557">
              <a:off x="5680944" y="5035824"/>
              <a:ext cx="2948884" cy="4799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Migración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¿?!</a:t>
              </a:r>
            </a:p>
          </p:txBody>
        </p:sp>
      </p:grpSp>
      <p:grpSp>
        <p:nvGrpSpPr>
          <p:cNvPr id="25" name="15 Grupo"/>
          <p:cNvGrpSpPr/>
          <p:nvPr/>
        </p:nvGrpSpPr>
        <p:grpSpPr>
          <a:xfrm rot="289043">
            <a:off x="1467562" y="4771127"/>
            <a:ext cx="1633202" cy="1379190"/>
            <a:chOff x="5434934" y="3736287"/>
            <a:chExt cx="3422623" cy="2867899"/>
          </a:xfrm>
        </p:grpSpPr>
        <p:pic>
          <p:nvPicPr>
            <p:cNvPr id="26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7" name="17 Rectángulo"/>
            <p:cNvSpPr/>
            <p:nvPr/>
          </p:nvSpPr>
          <p:spPr>
            <a:xfrm rot="21417557">
              <a:off x="5680944" y="4891825"/>
              <a:ext cx="2948884" cy="767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Mantenimiento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insuficiente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8" name="CuadroTexto 27"/>
          <p:cNvSpPr txBox="1"/>
          <p:nvPr/>
        </p:nvSpPr>
        <p:spPr>
          <a:xfrm>
            <a:off x="6125123" y="5681767"/>
            <a:ext cx="1701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NI" b="1" dirty="0">
                <a:latin typeface="Courier New" panose="02070309020205020404" pitchFamily="49" charset="0"/>
                <a:cs typeface="Courier New" panose="02070309020205020404" pitchFamily="49" charset="0"/>
              </a:rPr>
              <a:t>CAUSAS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NI" b="1" dirty="0">
                <a:latin typeface="Courier New" panose="02070309020205020404" pitchFamily="49" charset="0"/>
                <a:cs typeface="Courier New" panose="02070309020205020404" pitchFamily="49" charset="0"/>
              </a:rPr>
              <a:t>SECUNDARIAS</a:t>
            </a:r>
            <a:endParaRPr lang="es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7696200" y="4033781"/>
            <a:ext cx="1563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NI" b="1" dirty="0">
                <a:latin typeface="Courier New" panose="02070309020205020404" pitchFamily="49" charset="0"/>
                <a:cs typeface="Courier New" panose="02070309020205020404" pitchFamily="49" charset="0"/>
              </a:rPr>
              <a:t>CAUSAS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NI" b="1" dirty="0">
                <a:latin typeface="Courier New" panose="02070309020205020404" pitchFamily="49" charset="0"/>
                <a:cs typeface="Courier New" panose="02070309020205020404" pitchFamily="49" charset="0"/>
              </a:rPr>
              <a:t>INMEDIATAS</a:t>
            </a:r>
            <a:endParaRPr lang="es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5486208" y="2878698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NI" b="1" dirty="0">
                <a:latin typeface="Courier New" panose="02070309020205020404" pitchFamily="49" charset="0"/>
                <a:cs typeface="Courier New" panose="02070309020205020404" pitchFamily="49" charset="0"/>
              </a:rPr>
              <a:t>PROBLEMA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NI" b="1" dirty="0">
                <a:latin typeface="Courier New" panose="02070309020205020404" pitchFamily="49" charset="0"/>
                <a:cs typeface="Courier New" panose="02070309020205020404" pitchFamily="49" charset="0"/>
              </a:rPr>
              <a:t>CENTRAL</a:t>
            </a:r>
            <a:endParaRPr lang="es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1" name="Grupo 30"/>
          <p:cNvGrpSpPr/>
          <p:nvPr/>
        </p:nvGrpSpPr>
        <p:grpSpPr>
          <a:xfrm>
            <a:off x="914400" y="2398268"/>
            <a:ext cx="7315200" cy="1609758"/>
            <a:chOff x="2248902" y="1947617"/>
            <a:chExt cx="7315200" cy="1609758"/>
          </a:xfrm>
        </p:grpSpPr>
        <p:cxnSp>
          <p:nvCxnSpPr>
            <p:cNvPr id="32" name="Conector recto 31"/>
            <p:cNvCxnSpPr/>
            <p:nvPr/>
          </p:nvCxnSpPr>
          <p:spPr>
            <a:xfrm flipV="1">
              <a:off x="2248902" y="1947617"/>
              <a:ext cx="7315200" cy="13609"/>
            </a:xfrm>
            <a:prstGeom prst="line">
              <a:avLst/>
            </a:prstGeom>
            <a:noFill/>
            <a:ln w="38100" cap="rnd" cmpd="sng" algn="ctr">
              <a:solidFill>
                <a:srgbClr val="7030A0"/>
              </a:solidFill>
              <a:prstDash val="dash"/>
            </a:ln>
            <a:effectLst/>
          </p:spPr>
        </p:cxnSp>
        <p:cxnSp>
          <p:nvCxnSpPr>
            <p:cNvPr id="33" name="Conector recto 32"/>
            <p:cNvCxnSpPr/>
            <p:nvPr/>
          </p:nvCxnSpPr>
          <p:spPr>
            <a:xfrm flipV="1">
              <a:off x="2248902" y="3543766"/>
              <a:ext cx="7315200" cy="13609"/>
            </a:xfrm>
            <a:prstGeom prst="line">
              <a:avLst/>
            </a:prstGeom>
            <a:noFill/>
            <a:ln w="38100" cap="rnd" cmpd="sng" algn="ctr">
              <a:solidFill>
                <a:srgbClr val="7030A0"/>
              </a:solidFill>
              <a:prstDash val="dash"/>
            </a:ln>
            <a:effectLst/>
          </p:spPr>
        </p:cxnSp>
      </p:grpSp>
      <p:grpSp>
        <p:nvGrpSpPr>
          <p:cNvPr id="34" name="Grupo 33"/>
          <p:cNvGrpSpPr/>
          <p:nvPr/>
        </p:nvGrpSpPr>
        <p:grpSpPr>
          <a:xfrm>
            <a:off x="107784" y="3781143"/>
            <a:ext cx="1549126" cy="2830028"/>
            <a:chOff x="499126" y="3781143"/>
            <a:chExt cx="1549126" cy="2830028"/>
          </a:xfrm>
        </p:grpSpPr>
        <p:sp>
          <p:nvSpPr>
            <p:cNvPr id="35" name="Flecha arriba 34"/>
            <p:cNvSpPr/>
            <p:nvPr/>
          </p:nvSpPr>
          <p:spPr>
            <a:xfrm>
              <a:off x="1326358" y="3781143"/>
              <a:ext cx="721894" cy="2830028"/>
            </a:xfrm>
            <a:prstGeom prst="upArrow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US" sz="1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6" name="CuadroTexto 35"/>
            <p:cNvSpPr txBox="1"/>
            <p:nvPr/>
          </p:nvSpPr>
          <p:spPr>
            <a:xfrm>
              <a:off x="499126" y="5193410"/>
              <a:ext cx="10518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NI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CAUSAS</a:t>
              </a:r>
              <a:endParaRPr kumimoji="0" lang="es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7" name="Grupo 36"/>
          <p:cNvGrpSpPr/>
          <p:nvPr/>
        </p:nvGrpSpPr>
        <p:grpSpPr>
          <a:xfrm>
            <a:off x="28468" y="252431"/>
            <a:ext cx="1628442" cy="1416460"/>
            <a:chOff x="419810" y="252431"/>
            <a:chExt cx="1628442" cy="1416460"/>
          </a:xfrm>
        </p:grpSpPr>
        <p:sp>
          <p:nvSpPr>
            <p:cNvPr id="38" name="Flecha arriba 37"/>
            <p:cNvSpPr/>
            <p:nvPr/>
          </p:nvSpPr>
          <p:spPr>
            <a:xfrm>
              <a:off x="1326358" y="252431"/>
              <a:ext cx="721894" cy="1416460"/>
            </a:xfrm>
            <a:prstGeom prst="upArrow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US" sz="1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9" name="CuadroTexto 38"/>
            <p:cNvSpPr txBox="1"/>
            <p:nvPr/>
          </p:nvSpPr>
          <p:spPr>
            <a:xfrm>
              <a:off x="419810" y="878471"/>
              <a:ext cx="1149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NI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EFECTOS</a:t>
              </a:r>
              <a:endParaRPr kumimoji="0" lang="es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074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Identificación de los objetivos</a:t>
            </a:r>
            <a:br>
              <a:rPr lang="es-NI" dirty="0" smtClean="0"/>
            </a:br>
            <a:r>
              <a:rPr lang="es-NI" sz="2400" dirty="0" smtClean="0"/>
              <a:t>Medios – Objetivo central - Fines</a:t>
            </a:r>
            <a:endParaRPr lang="es-US" sz="1800" dirty="0"/>
          </a:p>
        </p:txBody>
      </p:sp>
      <p:grpSp>
        <p:nvGrpSpPr>
          <p:cNvPr id="5" name="Grupo 4"/>
          <p:cNvGrpSpPr/>
          <p:nvPr/>
        </p:nvGrpSpPr>
        <p:grpSpPr>
          <a:xfrm>
            <a:off x="152400" y="1905000"/>
            <a:ext cx="8255259" cy="3770263"/>
            <a:chOff x="2145813" y="657411"/>
            <a:chExt cx="8255259" cy="3770263"/>
          </a:xfrm>
        </p:grpSpPr>
        <p:sp>
          <p:nvSpPr>
            <p:cNvPr id="6" name="Rectángulo 5"/>
            <p:cNvSpPr/>
            <p:nvPr/>
          </p:nvSpPr>
          <p:spPr>
            <a:xfrm>
              <a:off x="3318483" y="1980746"/>
              <a:ext cx="7082589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r>
                <a:rPr lang="es-NI" sz="36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El árbol de objetivos debe ser preparado después que el árbol de problemas ha sido </a:t>
              </a:r>
              <a:r>
                <a:rPr lang="es-NI" sz="36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completado.</a:t>
              </a:r>
              <a:endParaRPr lang="es-US" sz="3600" dirty="0">
                <a:latin typeface="Calibri" panose="020F0502020204030204" pitchFamily="34" charset="0"/>
              </a:endParaRPr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2145813" y="657411"/>
              <a:ext cx="540968" cy="3770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s-NI" sz="23900" dirty="0">
                  <a:solidFill>
                    <a:srgbClr val="0066FF"/>
                  </a:solidFill>
                  <a:latin typeface="Calibri" panose="020F0502020204030204" pitchFamily="34" charset="0"/>
                </a:rPr>
                <a:t>“</a:t>
              </a:r>
              <a:endParaRPr lang="es-US" sz="23900" dirty="0">
                <a:solidFill>
                  <a:srgbClr val="0066FF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06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/>
              <a:t>Identificación de los objetivos</a:t>
            </a:r>
            <a:br>
              <a:rPr lang="es-NI" dirty="0"/>
            </a:br>
            <a:r>
              <a:rPr lang="es-NI" sz="2400" dirty="0"/>
              <a:t>Medios – Objetivo central - Fines</a:t>
            </a:r>
            <a:endParaRPr lang="es-US" sz="2400" dirty="0"/>
          </a:p>
        </p:txBody>
      </p:sp>
      <p:grpSp>
        <p:nvGrpSpPr>
          <p:cNvPr id="7" name="Grupo 6"/>
          <p:cNvGrpSpPr/>
          <p:nvPr/>
        </p:nvGrpSpPr>
        <p:grpSpPr>
          <a:xfrm>
            <a:off x="17929" y="1676400"/>
            <a:ext cx="8255259" cy="4739655"/>
            <a:chOff x="2145813" y="657411"/>
            <a:chExt cx="8255259" cy="4739655"/>
          </a:xfrm>
        </p:grpSpPr>
        <p:sp>
          <p:nvSpPr>
            <p:cNvPr id="9" name="Rectángulo 8"/>
            <p:cNvSpPr/>
            <p:nvPr/>
          </p:nvSpPr>
          <p:spPr>
            <a:xfrm>
              <a:off x="3318483" y="1980746"/>
              <a:ext cx="7082589" cy="34163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NI" sz="36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El </a:t>
              </a:r>
              <a:r>
                <a:rPr lang="es-NI" sz="36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árbol de objetivos sigue exactamente la misma estructura que el árbol de problemas, pero con los problemas (enunciados negativos) </a:t>
              </a:r>
              <a:r>
                <a:rPr lang="es-NI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convertidos</a:t>
              </a:r>
              <a:r>
                <a:rPr lang="es-NI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s-NI" sz="36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en objetivos (enunciados positivos</a:t>
              </a:r>
              <a:r>
                <a:rPr lang="es-NI" sz="36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).</a:t>
              </a:r>
              <a:endParaRPr lang="es-US" sz="3600" dirty="0">
                <a:latin typeface="Calibri" panose="020F0502020204030204" pitchFamily="34" charset="0"/>
              </a:endParaRPr>
            </a:p>
          </p:txBody>
        </p:sp>
        <p:sp>
          <p:nvSpPr>
            <p:cNvPr id="10" name="CuadroTexto 9"/>
            <p:cNvSpPr txBox="1"/>
            <p:nvPr/>
          </p:nvSpPr>
          <p:spPr>
            <a:xfrm>
              <a:off x="2145813" y="657411"/>
              <a:ext cx="540968" cy="3770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NI" sz="23900" dirty="0" smtClean="0">
                  <a:solidFill>
                    <a:srgbClr val="0066FF"/>
                  </a:solidFill>
                  <a:latin typeface="Calibri" panose="020F0502020204030204" pitchFamily="34" charset="0"/>
                </a:rPr>
                <a:t>“</a:t>
              </a:r>
              <a:endParaRPr lang="es-US" sz="23900" dirty="0">
                <a:solidFill>
                  <a:srgbClr val="0066FF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864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/>
              <a:t>Identificación de los objetivos</a:t>
            </a:r>
            <a:br>
              <a:rPr lang="es-NI" dirty="0"/>
            </a:br>
            <a:r>
              <a:rPr lang="es-NI" sz="2400" dirty="0"/>
              <a:t>Medios – Objetivo central - Fines</a:t>
            </a:r>
            <a:endParaRPr lang="es-US" sz="2400" dirty="0"/>
          </a:p>
        </p:txBody>
      </p:sp>
      <p:grpSp>
        <p:nvGrpSpPr>
          <p:cNvPr id="6" name="Grupo 5"/>
          <p:cNvGrpSpPr/>
          <p:nvPr/>
        </p:nvGrpSpPr>
        <p:grpSpPr>
          <a:xfrm>
            <a:off x="-17929" y="1676400"/>
            <a:ext cx="8255259" cy="4862765"/>
            <a:chOff x="2145813" y="657411"/>
            <a:chExt cx="8255259" cy="4862765"/>
          </a:xfrm>
        </p:grpSpPr>
        <p:sp>
          <p:nvSpPr>
            <p:cNvPr id="8" name="Rectángulo 7"/>
            <p:cNvSpPr/>
            <p:nvPr/>
          </p:nvSpPr>
          <p:spPr>
            <a:xfrm>
              <a:off x="3318483" y="1980746"/>
              <a:ext cx="7082589" cy="35394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r>
                <a:rPr lang="es-NI" sz="32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El árbol de objetivos muestra las relaciones medio-fin entre objetivos (esto es, 	los medios por los cuales fines deseados o resultados serán alcanzados). Esto conlleva directamente al desarrollo de la descripción narrativa del programa en la </a:t>
              </a:r>
              <a:r>
                <a:rPr lang="es-NI" sz="32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Matriz de Marco Lógico.</a:t>
              </a:r>
              <a:endParaRPr lang="es-US" sz="3200" dirty="0">
                <a:latin typeface="Calibri" panose="020F0502020204030204" pitchFamily="34" charset="0"/>
              </a:endParaRPr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2145813" y="657411"/>
              <a:ext cx="540968" cy="3770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s-NI" sz="23900" dirty="0">
                  <a:solidFill>
                    <a:srgbClr val="0066FF"/>
                  </a:solidFill>
                  <a:latin typeface="Calibri" panose="020F0502020204030204" pitchFamily="34" charset="0"/>
                </a:rPr>
                <a:t>“</a:t>
              </a:r>
              <a:endParaRPr lang="es-US" sz="23900" dirty="0">
                <a:solidFill>
                  <a:srgbClr val="0066FF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771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15 Grupo"/>
          <p:cNvGrpSpPr/>
          <p:nvPr/>
        </p:nvGrpSpPr>
        <p:grpSpPr>
          <a:xfrm rot="289043">
            <a:off x="2218280" y="674045"/>
            <a:ext cx="1633202" cy="1379190"/>
            <a:chOff x="5434934" y="3736287"/>
            <a:chExt cx="3422623" cy="2867899"/>
          </a:xfrm>
        </p:grpSpPr>
        <p:pic>
          <p:nvPicPr>
            <p:cNvPr id="5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" name="17 Rectángulo"/>
            <p:cNvSpPr/>
            <p:nvPr/>
          </p:nvSpPr>
          <p:spPr>
            <a:xfrm rot="21417557">
              <a:off x="5680944" y="4459830"/>
              <a:ext cx="2948884" cy="16319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Estabilizar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los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precios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productos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en Mercado (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consumidores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</p:txBody>
        </p:sp>
      </p:grpSp>
      <p:grpSp>
        <p:nvGrpSpPr>
          <p:cNvPr id="7" name="15 Grupo"/>
          <p:cNvGrpSpPr/>
          <p:nvPr/>
        </p:nvGrpSpPr>
        <p:grpSpPr>
          <a:xfrm rot="289043">
            <a:off x="3626389" y="1215429"/>
            <a:ext cx="1633202" cy="1379190"/>
            <a:chOff x="5434934" y="3736287"/>
            <a:chExt cx="3422623" cy="2867899"/>
          </a:xfrm>
        </p:grpSpPr>
        <p:pic>
          <p:nvPicPr>
            <p:cNvPr id="8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9" name="17 Rectángulo"/>
            <p:cNvSpPr/>
            <p:nvPr/>
          </p:nvSpPr>
          <p:spPr>
            <a:xfrm rot="21417557">
              <a:off x="5680944" y="4747826"/>
              <a:ext cx="2948884" cy="1055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Incrementar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los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excedentes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productores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0" name="15 Grupo"/>
          <p:cNvGrpSpPr/>
          <p:nvPr/>
        </p:nvGrpSpPr>
        <p:grpSpPr>
          <a:xfrm rot="289043">
            <a:off x="2182522" y="3746347"/>
            <a:ext cx="1633202" cy="1379190"/>
            <a:chOff x="5434934" y="3736287"/>
            <a:chExt cx="3422623" cy="2867899"/>
          </a:xfrm>
        </p:grpSpPr>
        <p:pic>
          <p:nvPicPr>
            <p:cNvPr id="11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12" name="17 Rectángulo"/>
            <p:cNvSpPr/>
            <p:nvPr/>
          </p:nvSpPr>
          <p:spPr>
            <a:xfrm rot="21417557">
              <a:off x="5680944" y="4891825"/>
              <a:ext cx="2948884" cy="767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Corregir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Puntos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críticos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</p:txBody>
        </p:sp>
      </p:grpSp>
      <p:grpSp>
        <p:nvGrpSpPr>
          <p:cNvPr id="13" name="15 Grupo"/>
          <p:cNvGrpSpPr/>
          <p:nvPr/>
        </p:nvGrpSpPr>
        <p:grpSpPr>
          <a:xfrm rot="289043">
            <a:off x="3630513" y="2611372"/>
            <a:ext cx="1633202" cy="1379190"/>
            <a:chOff x="5434934" y="3736287"/>
            <a:chExt cx="3422623" cy="2867899"/>
          </a:xfrm>
        </p:grpSpPr>
        <p:pic>
          <p:nvPicPr>
            <p:cNvPr id="14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  <a:solidFill>
              <a:schemeClr val="accent2"/>
            </a:solidFill>
          </p:spPr>
        </p:pic>
        <p:sp>
          <p:nvSpPr>
            <p:cNvPr id="15" name="17 Rectángulo"/>
            <p:cNvSpPr/>
            <p:nvPr/>
          </p:nvSpPr>
          <p:spPr>
            <a:xfrm rot="21417557">
              <a:off x="5680944" y="4603827"/>
              <a:ext cx="2948884" cy="13439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Reducir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los COV y CTV,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pérdidas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6" name="15 Grupo"/>
          <p:cNvGrpSpPr/>
          <p:nvPr/>
        </p:nvGrpSpPr>
        <p:grpSpPr>
          <a:xfrm rot="289043">
            <a:off x="3726499" y="3994343"/>
            <a:ext cx="1633202" cy="1379190"/>
            <a:chOff x="5434935" y="3736287"/>
            <a:chExt cx="3422623" cy="2867900"/>
          </a:xfrm>
        </p:grpSpPr>
        <p:pic>
          <p:nvPicPr>
            <p:cNvPr id="17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5" y="3736287"/>
              <a:ext cx="3422623" cy="2867900"/>
            </a:xfrm>
            <a:prstGeom prst="rect">
              <a:avLst/>
            </a:prstGeom>
          </p:spPr>
        </p:pic>
        <p:sp>
          <p:nvSpPr>
            <p:cNvPr id="18" name="17 Rectángulo"/>
            <p:cNvSpPr/>
            <p:nvPr/>
          </p:nvSpPr>
          <p:spPr>
            <a:xfrm rot="21417557">
              <a:off x="5680945" y="5035822"/>
              <a:ext cx="2948884" cy="4799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Mejorar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Diseño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9" name="15 Grupo"/>
          <p:cNvGrpSpPr/>
          <p:nvPr/>
        </p:nvGrpSpPr>
        <p:grpSpPr>
          <a:xfrm rot="289043">
            <a:off x="5382779" y="3895766"/>
            <a:ext cx="1633202" cy="1379190"/>
            <a:chOff x="5434934" y="3736287"/>
            <a:chExt cx="3422623" cy="2867899"/>
          </a:xfrm>
        </p:grpSpPr>
        <p:pic>
          <p:nvPicPr>
            <p:cNvPr id="20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1" name="17 Rectángulo"/>
            <p:cNvSpPr/>
            <p:nvPr/>
          </p:nvSpPr>
          <p:spPr>
            <a:xfrm rot="21417557">
              <a:off x="5680944" y="4747826"/>
              <a:ext cx="2948884" cy="1055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Participación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en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limpieza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ODrenaje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2" name="15 Grupo"/>
          <p:cNvGrpSpPr/>
          <p:nvPr/>
        </p:nvGrpSpPr>
        <p:grpSpPr>
          <a:xfrm rot="289043">
            <a:off x="4921632" y="571922"/>
            <a:ext cx="1633202" cy="1379190"/>
            <a:chOff x="5434934" y="3736287"/>
            <a:chExt cx="3422623" cy="2867899"/>
          </a:xfrm>
        </p:grpSpPr>
        <p:pic>
          <p:nvPicPr>
            <p:cNvPr id="23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4" name="17 Rectángulo"/>
            <p:cNvSpPr/>
            <p:nvPr/>
          </p:nvSpPr>
          <p:spPr>
            <a:xfrm rot="21417557">
              <a:off x="5680944" y="4891825"/>
              <a:ext cx="2948884" cy="767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Contener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Migración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¿?!</a:t>
              </a:r>
            </a:p>
          </p:txBody>
        </p:sp>
      </p:grpSp>
      <p:grpSp>
        <p:nvGrpSpPr>
          <p:cNvPr id="25" name="15 Grupo"/>
          <p:cNvGrpSpPr/>
          <p:nvPr/>
        </p:nvGrpSpPr>
        <p:grpSpPr>
          <a:xfrm rot="289043">
            <a:off x="1467562" y="4771127"/>
            <a:ext cx="1633202" cy="1379190"/>
            <a:chOff x="5434934" y="3736287"/>
            <a:chExt cx="3422623" cy="2867899"/>
          </a:xfrm>
        </p:grpSpPr>
        <p:pic>
          <p:nvPicPr>
            <p:cNvPr id="26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7" name="17 Rectángulo"/>
            <p:cNvSpPr/>
            <p:nvPr/>
          </p:nvSpPr>
          <p:spPr>
            <a:xfrm rot="21417557">
              <a:off x="5680944" y="4891825"/>
              <a:ext cx="2948884" cy="767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Mantenimiento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adecuado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8" name="CuadroTexto 27"/>
          <p:cNvSpPr txBox="1"/>
          <p:nvPr/>
        </p:nvSpPr>
        <p:spPr>
          <a:xfrm>
            <a:off x="6125123" y="5681767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NI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MEDIOS SECUNDARIOS</a:t>
            </a:r>
            <a:endParaRPr lang="es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7696200" y="4033781"/>
            <a:ext cx="1563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NI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MEDIOS</a:t>
            </a:r>
            <a:endParaRPr lang="es-NI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NI" b="1" dirty="0">
                <a:latin typeface="Courier New" panose="02070309020205020404" pitchFamily="49" charset="0"/>
                <a:cs typeface="Courier New" panose="02070309020205020404" pitchFamily="49" charset="0"/>
              </a:rPr>
              <a:t>INMEDIATAS</a:t>
            </a:r>
            <a:endParaRPr lang="es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5486208" y="2878698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NI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OBJETIVO</a:t>
            </a:r>
            <a:endParaRPr lang="es-NI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NI" b="1" dirty="0">
                <a:latin typeface="Courier New" panose="02070309020205020404" pitchFamily="49" charset="0"/>
                <a:cs typeface="Courier New" panose="02070309020205020404" pitchFamily="49" charset="0"/>
              </a:rPr>
              <a:t>CENTRAL</a:t>
            </a:r>
            <a:endParaRPr lang="es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1" name="Grupo 30"/>
          <p:cNvGrpSpPr/>
          <p:nvPr/>
        </p:nvGrpSpPr>
        <p:grpSpPr>
          <a:xfrm>
            <a:off x="914400" y="2398268"/>
            <a:ext cx="7315200" cy="1609758"/>
            <a:chOff x="2248902" y="1947617"/>
            <a:chExt cx="7315200" cy="1609758"/>
          </a:xfrm>
        </p:grpSpPr>
        <p:cxnSp>
          <p:nvCxnSpPr>
            <p:cNvPr id="32" name="Conector recto 31"/>
            <p:cNvCxnSpPr/>
            <p:nvPr/>
          </p:nvCxnSpPr>
          <p:spPr>
            <a:xfrm flipV="1">
              <a:off x="2248902" y="1947617"/>
              <a:ext cx="7315200" cy="13609"/>
            </a:xfrm>
            <a:prstGeom prst="line">
              <a:avLst/>
            </a:prstGeom>
            <a:noFill/>
            <a:ln w="38100" cap="rnd" cmpd="sng" algn="ctr">
              <a:solidFill>
                <a:srgbClr val="7030A0"/>
              </a:solidFill>
              <a:prstDash val="dash"/>
            </a:ln>
            <a:effectLst/>
          </p:spPr>
        </p:cxnSp>
        <p:cxnSp>
          <p:nvCxnSpPr>
            <p:cNvPr id="33" name="Conector recto 32"/>
            <p:cNvCxnSpPr/>
            <p:nvPr/>
          </p:nvCxnSpPr>
          <p:spPr>
            <a:xfrm flipV="1">
              <a:off x="2248902" y="3543766"/>
              <a:ext cx="7315200" cy="13609"/>
            </a:xfrm>
            <a:prstGeom prst="line">
              <a:avLst/>
            </a:prstGeom>
            <a:noFill/>
            <a:ln w="38100" cap="rnd" cmpd="sng" algn="ctr">
              <a:solidFill>
                <a:srgbClr val="7030A0"/>
              </a:solidFill>
              <a:prstDash val="dash"/>
            </a:ln>
            <a:effectLst/>
          </p:spPr>
        </p:cxnSp>
      </p:grpSp>
      <p:grpSp>
        <p:nvGrpSpPr>
          <p:cNvPr id="34" name="Grupo 33"/>
          <p:cNvGrpSpPr/>
          <p:nvPr/>
        </p:nvGrpSpPr>
        <p:grpSpPr>
          <a:xfrm>
            <a:off x="107784" y="3781143"/>
            <a:ext cx="1549126" cy="2830028"/>
            <a:chOff x="499126" y="3781143"/>
            <a:chExt cx="1549126" cy="2830028"/>
          </a:xfrm>
        </p:grpSpPr>
        <p:sp>
          <p:nvSpPr>
            <p:cNvPr id="35" name="Flecha arriba 34"/>
            <p:cNvSpPr/>
            <p:nvPr/>
          </p:nvSpPr>
          <p:spPr>
            <a:xfrm>
              <a:off x="1326358" y="3781143"/>
              <a:ext cx="721894" cy="2830028"/>
            </a:xfrm>
            <a:prstGeom prst="upArrow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US" sz="1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6" name="CuadroTexto 35"/>
            <p:cNvSpPr txBox="1"/>
            <p:nvPr/>
          </p:nvSpPr>
          <p:spPr>
            <a:xfrm>
              <a:off x="499126" y="5193410"/>
              <a:ext cx="1011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NI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MEDIOS</a:t>
              </a:r>
              <a:endParaRPr kumimoji="0" lang="es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7" name="Grupo 36"/>
          <p:cNvGrpSpPr/>
          <p:nvPr/>
        </p:nvGrpSpPr>
        <p:grpSpPr>
          <a:xfrm>
            <a:off x="28468" y="252431"/>
            <a:ext cx="1628442" cy="1416460"/>
            <a:chOff x="419810" y="252431"/>
            <a:chExt cx="1628442" cy="1416460"/>
          </a:xfrm>
        </p:grpSpPr>
        <p:sp>
          <p:nvSpPr>
            <p:cNvPr id="38" name="Flecha arriba 37"/>
            <p:cNvSpPr/>
            <p:nvPr/>
          </p:nvSpPr>
          <p:spPr>
            <a:xfrm>
              <a:off x="1326358" y="252431"/>
              <a:ext cx="721894" cy="1416460"/>
            </a:xfrm>
            <a:prstGeom prst="upArrow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US" sz="1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9" name="CuadroTexto 38"/>
            <p:cNvSpPr txBox="1"/>
            <p:nvPr/>
          </p:nvSpPr>
          <p:spPr>
            <a:xfrm>
              <a:off x="419810" y="878471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NI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FINES</a:t>
              </a:r>
              <a:endParaRPr kumimoji="0" lang="es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365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Identificación de alternativas de solución</a:t>
            </a:r>
            <a:endParaRPr lang="es-US" sz="2800" dirty="0"/>
          </a:p>
        </p:txBody>
      </p:sp>
      <p:sp>
        <p:nvSpPr>
          <p:cNvPr id="13" name="Rectángulo 12"/>
          <p:cNvSpPr/>
          <p:nvPr/>
        </p:nvSpPr>
        <p:spPr>
          <a:xfrm>
            <a:off x="135241" y="2895600"/>
            <a:ext cx="8873517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s-NI" sz="3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Hasta este punto se tiene el árbol del medios y fines, que nos da idea conceptual de las cosas que deben lograrse para alcanzar el objetivo o propósito </a:t>
            </a:r>
            <a:r>
              <a:rPr lang="es-NI" sz="3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iniciativa. </a:t>
            </a:r>
            <a:endParaRPr lang="es-NI" sz="3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s-NI" sz="3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Aún no se ha definido qué hacer.</a:t>
            </a:r>
          </a:p>
        </p:txBody>
      </p:sp>
    </p:spTree>
    <p:extLst>
      <p:ext uri="{BB962C8B-B14F-4D97-AF65-F5344CB8AC3E}">
        <p14:creationId xmlns:p14="http://schemas.microsoft.com/office/powerpoint/2010/main" val="50300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Identificación de alternativas de solución</a:t>
            </a:r>
            <a:endParaRPr lang="es-US" sz="2800" dirty="0"/>
          </a:p>
        </p:txBody>
      </p:sp>
      <p:sp>
        <p:nvSpPr>
          <p:cNvPr id="4" name="Rectángulo 3"/>
          <p:cNvSpPr/>
          <p:nvPr/>
        </p:nvSpPr>
        <p:spPr>
          <a:xfrm>
            <a:off x="135240" y="3048000"/>
            <a:ext cx="887351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s-NI" sz="3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Antes de pasar a analizar alternativas deben determinarse las acciones u opciones para superar las causas de menor nivel (raíces)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s-NI" sz="3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lógica vertical del árbol de objetivos indica que superándose las causas raíces, a través de medios fundamentales,  se alcanzarán los objetivos de mayor nivel.</a:t>
            </a:r>
          </a:p>
        </p:txBody>
      </p:sp>
    </p:spTree>
    <p:extLst>
      <p:ext uri="{BB962C8B-B14F-4D97-AF65-F5344CB8AC3E}">
        <p14:creationId xmlns:p14="http://schemas.microsoft.com/office/powerpoint/2010/main" val="58217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15 Grupo"/>
          <p:cNvGrpSpPr/>
          <p:nvPr/>
        </p:nvGrpSpPr>
        <p:grpSpPr>
          <a:xfrm rot="289043">
            <a:off x="2218280" y="674045"/>
            <a:ext cx="1633202" cy="1379190"/>
            <a:chOff x="5434934" y="3736287"/>
            <a:chExt cx="3422623" cy="2867899"/>
          </a:xfrm>
        </p:grpSpPr>
        <p:pic>
          <p:nvPicPr>
            <p:cNvPr id="5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" name="17 Rectángulo"/>
            <p:cNvSpPr/>
            <p:nvPr/>
          </p:nvSpPr>
          <p:spPr>
            <a:xfrm rot="21417557">
              <a:off x="5680944" y="4459830"/>
              <a:ext cx="2948884" cy="16319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Estabilizar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los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precios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productos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en Mercado (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consumidores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</p:txBody>
        </p:sp>
      </p:grpSp>
      <p:grpSp>
        <p:nvGrpSpPr>
          <p:cNvPr id="7" name="15 Grupo"/>
          <p:cNvGrpSpPr/>
          <p:nvPr/>
        </p:nvGrpSpPr>
        <p:grpSpPr>
          <a:xfrm rot="289043">
            <a:off x="3626389" y="1215429"/>
            <a:ext cx="1633202" cy="1379190"/>
            <a:chOff x="5434934" y="3736287"/>
            <a:chExt cx="3422623" cy="2867899"/>
          </a:xfrm>
        </p:grpSpPr>
        <p:pic>
          <p:nvPicPr>
            <p:cNvPr id="8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9" name="17 Rectángulo"/>
            <p:cNvSpPr/>
            <p:nvPr/>
          </p:nvSpPr>
          <p:spPr>
            <a:xfrm rot="21417557">
              <a:off x="5680944" y="4747826"/>
              <a:ext cx="2948884" cy="1055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Incrementar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los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excedentes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productores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0" name="15 Grupo"/>
          <p:cNvGrpSpPr/>
          <p:nvPr/>
        </p:nvGrpSpPr>
        <p:grpSpPr>
          <a:xfrm rot="289043">
            <a:off x="2182522" y="3746347"/>
            <a:ext cx="1633202" cy="1379190"/>
            <a:chOff x="5434934" y="3736287"/>
            <a:chExt cx="3422623" cy="2867899"/>
          </a:xfrm>
        </p:grpSpPr>
        <p:pic>
          <p:nvPicPr>
            <p:cNvPr id="11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12" name="17 Rectángulo"/>
            <p:cNvSpPr/>
            <p:nvPr/>
          </p:nvSpPr>
          <p:spPr>
            <a:xfrm rot="21417557">
              <a:off x="5680944" y="4891825"/>
              <a:ext cx="2948884" cy="767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Corregir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Puntos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críticos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</p:txBody>
        </p:sp>
      </p:grpSp>
      <p:grpSp>
        <p:nvGrpSpPr>
          <p:cNvPr id="13" name="15 Grupo"/>
          <p:cNvGrpSpPr/>
          <p:nvPr/>
        </p:nvGrpSpPr>
        <p:grpSpPr>
          <a:xfrm rot="289043">
            <a:off x="3630513" y="2611372"/>
            <a:ext cx="1633202" cy="1379190"/>
            <a:chOff x="5434934" y="3736287"/>
            <a:chExt cx="3422623" cy="2867899"/>
          </a:xfrm>
        </p:grpSpPr>
        <p:pic>
          <p:nvPicPr>
            <p:cNvPr id="14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  <a:solidFill>
              <a:schemeClr val="accent2"/>
            </a:solidFill>
          </p:spPr>
        </p:pic>
        <p:sp>
          <p:nvSpPr>
            <p:cNvPr id="15" name="17 Rectángulo"/>
            <p:cNvSpPr/>
            <p:nvPr/>
          </p:nvSpPr>
          <p:spPr>
            <a:xfrm rot="21417557">
              <a:off x="5680944" y="4603827"/>
              <a:ext cx="2948884" cy="13439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Reducir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los COV y CTV,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pérdidas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6" name="15 Grupo"/>
          <p:cNvGrpSpPr/>
          <p:nvPr/>
        </p:nvGrpSpPr>
        <p:grpSpPr>
          <a:xfrm rot="289043">
            <a:off x="3726499" y="3994343"/>
            <a:ext cx="1633202" cy="1379190"/>
            <a:chOff x="5434935" y="3736287"/>
            <a:chExt cx="3422623" cy="2867900"/>
          </a:xfrm>
        </p:grpSpPr>
        <p:pic>
          <p:nvPicPr>
            <p:cNvPr id="17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5" y="3736287"/>
              <a:ext cx="3422623" cy="2867900"/>
            </a:xfrm>
            <a:prstGeom prst="rect">
              <a:avLst/>
            </a:prstGeom>
          </p:spPr>
        </p:pic>
        <p:sp>
          <p:nvSpPr>
            <p:cNvPr id="18" name="17 Rectángulo"/>
            <p:cNvSpPr/>
            <p:nvPr/>
          </p:nvSpPr>
          <p:spPr>
            <a:xfrm rot="21417557">
              <a:off x="5680945" y="5035822"/>
              <a:ext cx="2948884" cy="4799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Mejorar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Diseño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9" name="15 Grupo"/>
          <p:cNvGrpSpPr/>
          <p:nvPr/>
        </p:nvGrpSpPr>
        <p:grpSpPr>
          <a:xfrm rot="289043">
            <a:off x="5382779" y="3895766"/>
            <a:ext cx="1633202" cy="1379190"/>
            <a:chOff x="5434934" y="3736287"/>
            <a:chExt cx="3422623" cy="2867899"/>
          </a:xfrm>
        </p:grpSpPr>
        <p:pic>
          <p:nvPicPr>
            <p:cNvPr id="20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1" name="17 Rectángulo"/>
            <p:cNvSpPr/>
            <p:nvPr/>
          </p:nvSpPr>
          <p:spPr>
            <a:xfrm rot="21417557">
              <a:off x="5680944" y="4747826"/>
              <a:ext cx="2948884" cy="1055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Participación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en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limpieza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ODrenaje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2" name="15 Grupo"/>
          <p:cNvGrpSpPr/>
          <p:nvPr/>
        </p:nvGrpSpPr>
        <p:grpSpPr>
          <a:xfrm rot="289043">
            <a:off x="4921632" y="571922"/>
            <a:ext cx="1633202" cy="1379190"/>
            <a:chOff x="5434934" y="3736287"/>
            <a:chExt cx="3422623" cy="2867899"/>
          </a:xfrm>
        </p:grpSpPr>
        <p:pic>
          <p:nvPicPr>
            <p:cNvPr id="23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4" name="17 Rectángulo"/>
            <p:cNvSpPr/>
            <p:nvPr/>
          </p:nvSpPr>
          <p:spPr>
            <a:xfrm rot="21417557">
              <a:off x="5680944" y="4891825"/>
              <a:ext cx="2948884" cy="767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Contener</a:t>
              </a:r>
              <a:r>
                <a:rPr lang="en-US" sz="900" b="1" dirty="0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Migración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¿?!</a:t>
              </a:r>
            </a:p>
          </p:txBody>
        </p:sp>
      </p:grpSp>
      <p:grpSp>
        <p:nvGrpSpPr>
          <p:cNvPr id="25" name="15 Grupo"/>
          <p:cNvGrpSpPr/>
          <p:nvPr/>
        </p:nvGrpSpPr>
        <p:grpSpPr>
          <a:xfrm rot="289043">
            <a:off x="1467562" y="4771127"/>
            <a:ext cx="1633202" cy="1379190"/>
            <a:chOff x="5434934" y="3736287"/>
            <a:chExt cx="3422623" cy="2867899"/>
          </a:xfrm>
        </p:grpSpPr>
        <p:pic>
          <p:nvPicPr>
            <p:cNvPr id="26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7" name="17 Rectángulo"/>
            <p:cNvSpPr/>
            <p:nvPr/>
          </p:nvSpPr>
          <p:spPr>
            <a:xfrm rot="21417557">
              <a:off x="5680944" y="4891825"/>
              <a:ext cx="2948884" cy="767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Mantenimiento</a:t>
              </a:r>
              <a:r>
                <a:rPr lang="en-US" sz="9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 smtClean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adecuado</a:t>
              </a:r>
              <a:endPara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8" name="CuadroTexto 27"/>
          <p:cNvSpPr txBox="1"/>
          <p:nvPr/>
        </p:nvSpPr>
        <p:spPr>
          <a:xfrm>
            <a:off x="6125123" y="5681767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NI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MEDIOS SECUNDARIOS</a:t>
            </a:r>
            <a:endParaRPr lang="es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7696200" y="4033781"/>
            <a:ext cx="1563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NI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MEDIOS</a:t>
            </a:r>
            <a:endParaRPr lang="es-NI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NI" b="1" dirty="0">
                <a:latin typeface="Courier New" panose="02070309020205020404" pitchFamily="49" charset="0"/>
                <a:cs typeface="Courier New" panose="02070309020205020404" pitchFamily="49" charset="0"/>
              </a:rPr>
              <a:t>INMEDIATAS</a:t>
            </a:r>
            <a:endParaRPr lang="es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5486208" y="2878698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NI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OBJETIVO</a:t>
            </a:r>
            <a:endParaRPr lang="es-NI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NI" b="1" dirty="0">
                <a:latin typeface="Courier New" panose="02070309020205020404" pitchFamily="49" charset="0"/>
                <a:cs typeface="Courier New" panose="02070309020205020404" pitchFamily="49" charset="0"/>
              </a:rPr>
              <a:t>CENTRAL</a:t>
            </a:r>
            <a:endParaRPr lang="es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1" name="Grupo 30"/>
          <p:cNvGrpSpPr/>
          <p:nvPr/>
        </p:nvGrpSpPr>
        <p:grpSpPr>
          <a:xfrm>
            <a:off x="914400" y="2398268"/>
            <a:ext cx="7315200" cy="1609758"/>
            <a:chOff x="2248902" y="1947617"/>
            <a:chExt cx="7315200" cy="1609758"/>
          </a:xfrm>
        </p:grpSpPr>
        <p:cxnSp>
          <p:nvCxnSpPr>
            <p:cNvPr id="32" name="Conector recto 31"/>
            <p:cNvCxnSpPr/>
            <p:nvPr/>
          </p:nvCxnSpPr>
          <p:spPr>
            <a:xfrm flipV="1">
              <a:off x="2248902" y="1947617"/>
              <a:ext cx="7315200" cy="13609"/>
            </a:xfrm>
            <a:prstGeom prst="line">
              <a:avLst/>
            </a:prstGeom>
            <a:noFill/>
            <a:ln w="38100" cap="rnd" cmpd="sng" algn="ctr">
              <a:solidFill>
                <a:srgbClr val="7030A0"/>
              </a:solidFill>
              <a:prstDash val="dash"/>
            </a:ln>
            <a:effectLst/>
          </p:spPr>
        </p:cxnSp>
        <p:cxnSp>
          <p:nvCxnSpPr>
            <p:cNvPr id="33" name="Conector recto 32"/>
            <p:cNvCxnSpPr/>
            <p:nvPr/>
          </p:nvCxnSpPr>
          <p:spPr>
            <a:xfrm flipV="1">
              <a:off x="2248902" y="3543766"/>
              <a:ext cx="7315200" cy="13609"/>
            </a:xfrm>
            <a:prstGeom prst="line">
              <a:avLst/>
            </a:prstGeom>
            <a:noFill/>
            <a:ln w="38100" cap="rnd" cmpd="sng" algn="ctr">
              <a:solidFill>
                <a:srgbClr val="7030A0"/>
              </a:solidFill>
              <a:prstDash val="dash"/>
            </a:ln>
            <a:effectLst/>
          </p:spPr>
        </p:cxnSp>
      </p:grpSp>
      <p:grpSp>
        <p:nvGrpSpPr>
          <p:cNvPr id="34" name="Grupo 33"/>
          <p:cNvGrpSpPr/>
          <p:nvPr/>
        </p:nvGrpSpPr>
        <p:grpSpPr>
          <a:xfrm>
            <a:off x="107784" y="3781143"/>
            <a:ext cx="1549126" cy="2830028"/>
            <a:chOff x="499126" y="3781143"/>
            <a:chExt cx="1549126" cy="2830028"/>
          </a:xfrm>
        </p:grpSpPr>
        <p:sp>
          <p:nvSpPr>
            <p:cNvPr id="35" name="Flecha arriba 34"/>
            <p:cNvSpPr/>
            <p:nvPr/>
          </p:nvSpPr>
          <p:spPr>
            <a:xfrm>
              <a:off x="1326358" y="3781143"/>
              <a:ext cx="721894" cy="2830028"/>
            </a:xfrm>
            <a:prstGeom prst="upArrow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US" sz="1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6" name="CuadroTexto 35"/>
            <p:cNvSpPr txBox="1"/>
            <p:nvPr/>
          </p:nvSpPr>
          <p:spPr>
            <a:xfrm>
              <a:off x="499126" y="5193410"/>
              <a:ext cx="1011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NI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MEDIOS</a:t>
              </a:r>
              <a:endParaRPr kumimoji="0" lang="es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7" name="Grupo 36"/>
          <p:cNvGrpSpPr/>
          <p:nvPr/>
        </p:nvGrpSpPr>
        <p:grpSpPr>
          <a:xfrm>
            <a:off x="28468" y="252431"/>
            <a:ext cx="1628442" cy="1416460"/>
            <a:chOff x="419810" y="252431"/>
            <a:chExt cx="1628442" cy="1416460"/>
          </a:xfrm>
        </p:grpSpPr>
        <p:sp>
          <p:nvSpPr>
            <p:cNvPr id="38" name="Flecha arriba 37"/>
            <p:cNvSpPr/>
            <p:nvPr/>
          </p:nvSpPr>
          <p:spPr>
            <a:xfrm>
              <a:off x="1326358" y="252431"/>
              <a:ext cx="721894" cy="1416460"/>
            </a:xfrm>
            <a:prstGeom prst="upArrow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US" sz="1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9" name="CuadroTexto 38"/>
            <p:cNvSpPr txBox="1"/>
            <p:nvPr/>
          </p:nvSpPr>
          <p:spPr>
            <a:xfrm>
              <a:off x="419810" y="878471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NI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urier New" panose="02070309020205020404" pitchFamily="49" charset="0"/>
                  <a:cs typeface="Courier New" panose="02070309020205020404" pitchFamily="49" charset="0"/>
                </a:rPr>
                <a:t>FINES</a:t>
              </a:r>
              <a:endParaRPr kumimoji="0" lang="es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0" name="Llamada rectangular redondeada 39"/>
          <p:cNvSpPr/>
          <p:nvPr/>
        </p:nvSpPr>
        <p:spPr>
          <a:xfrm>
            <a:off x="189498" y="1818798"/>
            <a:ext cx="2243126" cy="2341121"/>
          </a:xfrm>
          <a:prstGeom prst="wedgeRoundRectCallout">
            <a:avLst>
              <a:gd name="adj1" fmla="val 26455"/>
              <a:gd name="adj2" fmla="val 577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NI" sz="1200" dirty="0" smtClean="0"/>
              <a:t>-Medidas de RRD para corregir puntos críticos</a:t>
            </a:r>
            <a:endParaRPr lang="es-NI" sz="1200" dirty="0"/>
          </a:p>
          <a:p>
            <a:pPr algn="ctr"/>
            <a:r>
              <a:rPr lang="es-NI" sz="1200" dirty="0" smtClean="0"/>
              <a:t>-Mejora carpeta de rodamiento</a:t>
            </a:r>
            <a:endParaRPr lang="es-NI" sz="1200" dirty="0"/>
          </a:p>
          <a:p>
            <a:pPr algn="ctr"/>
            <a:r>
              <a:rPr lang="es-NI" sz="1200" dirty="0" smtClean="0"/>
              <a:t>- Instalación de comités de mantenimiento</a:t>
            </a:r>
            <a:endParaRPr lang="es-NI" sz="1200" dirty="0"/>
          </a:p>
        </p:txBody>
      </p:sp>
    </p:spTree>
    <p:extLst>
      <p:ext uri="{BB962C8B-B14F-4D97-AF65-F5344CB8AC3E}">
        <p14:creationId xmlns:p14="http://schemas.microsoft.com/office/powerpoint/2010/main" val="277468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Agenda</a:t>
            </a:r>
            <a:endParaRPr lang="es-ES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106303"/>
              </p:ext>
            </p:extLst>
          </p:nvPr>
        </p:nvGraphicFramePr>
        <p:xfrm>
          <a:off x="1828800" y="2133600"/>
          <a:ext cx="5788224" cy="4133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031"/>
                <a:gridCol w="4433193"/>
              </a:tblGrid>
              <a:tr h="405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>
                          <a:effectLst/>
                        </a:rPr>
                        <a:t>8.00 – 8.30 am 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38" marR="76838" marT="38419" marB="384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>
                          <a:effectLst/>
                        </a:rPr>
                        <a:t>Inscripciones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38" marR="76838" marT="38419" marB="38419"/>
                </a:tc>
              </a:tr>
              <a:tr h="7651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>
                          <a:effectLst/>
                        </a:rPr>
                        <a:t>8.30 – 9.15 am 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38" marR="76838" marT="38419" marB="384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>
                          <a:effectLst/>
                        </a:rPr>
                        <a:t>Identificación del Proyecto: análisis de problemas y objetivos</a:t>
                      </a:r>
                      <a:endParaRPr lang="es-ES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>
                          <a:effectLst/>
                        </a:rPr>
                        <a:t>Róger Vega Rodríguez, Director General de Inversión Pública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38" marR="76838" marT="38419" marB="38419"/>
                </a:tc>
              </a:tr>
              <a:tr h="2116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>
                          <a:effectLst/>
                        </a:rPr>
                        <a:t>9.15  - 11.15 am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38" marR="76838" marT="38419" marB="384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>
                          <a:effectLst/>
                        </a:rPr>
                        <a:t>Resolución de Casos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>
                          <a:effectLst/>
                        </a:rPr>
                        <a:t>Equipo de Preinversión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>
                          <a:effectLst/>
                        </a:rPr>
                        <a:t>Director de Preinversión 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419" sz="1200" dirty="0">
                          <a:effectLst/>
                        </a:rPr>
                        <a:t>Roberto Jirón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>
                          <a:effectLst/>
                        </a:rPr>
                        <a:t>Especialistas de Preinversión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s-419" sz="1200" dirty="0">
                          <a:effectLst/>
                        </a:rPr>
                        <a:t>Martha Prado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s-419" sz="1200" dirty="0">
                          <a:effectLst/>
                        </a:rPr>
                        <a:t>Cristel López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s-419" sz="1200" dirty="0">
                          <a:effectLst/>
                        </a:rPr>
                        <a:t>León Aburto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s-419" sz="1200" dirty="0">
                          <a:effectLst/>
                        </a:rPr>
                        <a:t>Osmar Cuadra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38" marR="76838" marT="38419" marB="38419"/>
                </a:tc>
              </a:tr>
              <a:tr h="3116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>
                          <a:effectLst/>
                        </a:rPr>
                        <a:t>11.15 – 12.00 am 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38" marR="76838" marT="38419" marB="3841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>
                          <a:effectLst/>
                        </a:rPr>
                        <a:t>Plenario: presentación grupal de resultados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38" marR="76838" marT="38419" marB="3841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9692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Identificación de alternativas de solución</a:t>
            </a:r>
            <a:endParaRPr lang="es-US" sz="2800" dirty="0"/>
          </a:p>
        </p:txBody>
      </p:sp>
      <p:sp>
        <p:nvSpPr>
          <p:cNvPr id="5" name="Rectángulo 4"/>
          <p:cNvSpPr/>
          <p:nvPr/>
        </p:nvSpPr>
        <p:spPr>
          <a:xfrm>
            <a:off x="241175" y="2861603"/>
            <a:ext cx="887351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s-NI" sz="3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tipo de preguntas a hacerse cuando se ha completado el árbol de objetivos e identificadas acciones, son:</a:t>
            </a:r>
          </a:p>
        </p:txBody>
      </p:sp>
      <p:grpSp>
        <p:nvGrpSpPr>
          <p:cNvPr id="6" name="15 Grupo"/>
          <p:cNvGrpSpPr/>
          <p:nvPr/>
        </p:nvGrpSpPr>
        <p:grpSpPr>
          <a:xfrm rot="241165">
            <a:off x="2457992" y="1764452"/>
            <a:ext cx="6882928" cy="5148956"/>
            <a:chOff x="5434933" y="3736286"/>
            <a:chExt cx="3422623" cy="2867899"/>
          </a:xfrm>
        </p:grpSpPr>
        <p:pic>
          <p:nvPicPr>
            <p:cNvPr id="7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8" name="17 Rectángulo"/>
            <p:cNvSpPr/>
            <p:nvPr/>
          </p:nvSpPr>
          <p:spPr>
            <a:xfrm rot="21417557">
              <a:off x="5613064" y="4129824"/>
              <a:ext cx="3051970" cy="18514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just" fontAlgn="auto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es-NI" sz="140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¿Deben todos los problemas identificados y/u objetivos ser abordados, o unos pocos seleccionados?</a:t>
              </a:r>
              <a:endParaRPr lang="es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342900" indent="-342900" algn="just" fontAlgn="auto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es-NI" sz="140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¿Cuál es la combinación de intervenciones que tienen más probabilidades de lograr los resultados deseados y promover la sostenibilidad de los beneficios?</a:t>
              </a:r>
              <a:endParaRPr lang="es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342900" indent="-342900" algn="just" fontAlgn="auto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es-NI" sz="140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¿Cuáles son los requerimientos de inversiones y los costos recurrentes de las diferentes posibles intervenciones, y cuál puede ser realmente realizada (financiada)?</a:t>
              </a:r>
              <a:endParaRPr lang="es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342900" indent="-342900" algn="just" fontAlgn="auto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es-NI" sz="140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¿Qué estrategia contará con el apoyo del grupo (s) meta?</a:t>
              </a:r>
              <a:endParaRPr lang="es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342900" indent="-342900" algn="just" fontAlgn="auto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es-NI" sz="140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¿Qué estrategia va a apoyar más eficazmente </a:t>
              </a:r>
              <a:r>
                <a:rPr lang="es-NI" sz="1400" dirty="0" smtClean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el logro de los objetivos institucionales y del PNDH?</a:t>
              </a:r>
              <a:endParaRPr lang="es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342900" indent="-342900" algn="just" fontAlgn="auto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es-NI" sz="140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¿Cómo pueden los impactos ambientales negativos –si los hubiere- mitigarse mejor?</a:t>
              </a:r>
              <a:endParaRPr lang="es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0901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Identificación de alternativas de solución</a:t>
            </a:r>
            <a:endParaRPr lang="es-US" sz="2800" dirty="0"/>
          </a:p>
        </p:txBody>
      </p:sp>
      <p:sp>
        <p:nvSpPr>
          <p:cNvPr id="9" name="Rectángulo 8"/>
          <p:cNvSpPr/>
          <p:nvPr/>
        </p:nvSpPr>
        <p:spPr>
          <a:xfrm>
            <a:off x="228600" y="2880360"/>
            <a:ext cx="84962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s-NI" sz="2400" dirty="0"/>
              <a:t>Para evaluar intervenciones alternativas en un taller, es útil identificar y acordar un número de criterios de evaluación contra los cuales cada una de las alternativas será calificada o ‘</a:t>
            </a:r>
            <a:r>
              <a:rPr lang="es-NI" sz="2400" dirty="0" err="1"/>
              <a:t>ranqueada</a:t>
            </a:r>
            <a:r>
              <a:rPr lang="es-NI" sz="2400" dirty="0"/>
              <a:t>’</a:t>
            </a:r>
            <a:endParaRPr lang="es-NI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15 Grupo"/>
          <p:cNvGrpSpPr/>
          <p:nvPr/>
        </p:nvGrpSpPr>
        <p:grpSpPr>
          <a:xfrm rot="241165">
            <a:off x="3095049" y="2380826"/>
            <a:ext cx="5911181" cy="4138387"/>
            <a:chOff x="5183232" y="3452427"/>
            <a:chExt cx="3422623" cy="2505108"/>
          </a:xfrm>
        </p:grpSpPr>
        <p:pic>
          <p:nvPicPr>
            <p:cNvPr id="12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183232" y="3452427"/>
              <a:ext cx="3422623" cy="2505108"/>
            </a:xfrm>
            <a:prstGeom prst="rect">
              <a:avLst/>
            </a:prstGeom>
          </p:spPr>
        </p:pic>
        <p:sp>
          <p:nvSpPr>
            <p:cNvPr id="13" name="17 Rectángulo"/>
            <p:cNvSpPr/>
            <p:nvPr/>
          </p:nvSpPr>
          <p:spPr>
            <a:xfrm rot="21417557">
              <a:off x="5326185" y="3847767"/>
              <a:ext cx="3036989" cy="17512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>
                <a:buFont typeface="Wingdings" panose="05000000000000000000" pitchFamily="2" charset="2"/>
                <a:buChar char="q"/>
              </a:pPr>
              <a:r>
                <a:rPr lang="es-NI" sz="140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Beneficios del grupo meta</a:t>
              </a:r>
              <a:endParaRPr lang="es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342900" lvl="0" indent="-342900">
                <a:buFont typeface="Wingdings" panose="05000000000000000000" pitchFamily="2" charset="2"/>
                <a:buChar char="q"/>
              </a:pPr>
              <a:r>
                <a:rPr lang="es-NI" sz="140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Sostenibilidad de los beneficios</a:t>
              </a:r>
              <a:endParaRPr lang="es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342900" lvl="0" indent="-342900">
                <a:buFont typeface="Wingdings" panose="05000000000000000000" pitchFamily="2" charset="2"/>
                <a:buChar char="q"/>
              </a:pPr>
              <a:r>
                <a:rPr lang="es-NI" sz="140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Capacidad de reparar y mantener los activos después del </a:t>
              </a:r>
              <a:r>
                <a:rPr lang="es-NI" sz="1400" dirty="0" smtClean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programa / proyecto</a:t>
              </a:r>
              <a:endParaRPr lang="es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342900" lvl="0" indent="-342900">
                <a:buFont typeface="Wingdings" panose="05000000000000000000" pitchFamily="2" charset="2"/>
                <a:buChar char="q"/>
              </a:pPr>
              <a:r>
                <a:rPr lang="es-NI" sz="140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Inversión y costos recurrentes requeridos</a:t>
              </a:r>
              <a:endParaRPr lang="es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342900" lvl="0" indent="-342900">
                <a:buFont typeface="Wingdings" panose="05000000000000000000" pitchFamily="2" charset="2"/>
                <a:buChar char="q"/>
              </a:pPr>
              <a:r>
                <a:rPr lang="es-NI" sz="140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Viabilidad financiera y económica</a:t>
              </a:r>
              <a:endParaRPr lang="es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342900" lvl="0" indent="-342900">
                <a:buFont typeface="Wingdings" panose="05000000000000000000" pitchFamily="2" charset="2"/>
                <a:buChar char="q"/>
              </a:pPr>
              <a:r>
                <a:rPr lang="es-NI" sz="140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Factibilidad técnica</a:t>
              </a:r>
              <a:endParaRPr lang="es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342900" lvl="0" indent="-342900">
                <a:buFont typeface="Wingdings" panose="05000000000000000000" pitchFamily="2" charset="2"/>
                <a:buChar char="q"/>
              </a:pPr>
              <a:r>
                <a:rPr lang="es-NI" sz="140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Contribución al fortalecimiento institucional y desarrollo de capacidades de gestión</a:t>
              </a:r>
              <a:endParaRPr lang="es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342900" lvl="0" indent="-342900">
                <a:buFont typeface="Wingdings" panose="05000000000000000000" pitchFamily="2" charset="2"/>
                <a:buChar char="q"/>
              </a:pPr>
              <a:r>
                <a:rPr lang="es-NI" sz="140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Impacto ambiental, y </a:t>
              </a:r>
              <a:endParaRPr lang="es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342900" lvl="0" indent="-342900">
                <a:buFont typeface="Wingdings" panose="05000000000000000000" pitchFamily="2" charset="2"/>
                <a:buChar char="q"/>
              </a:pPr>
              <a:r>
                <a:rPr lang="es-NI" sz="140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Compatibilidad del programa con las prioridades sectoriales y nacionales.</a:t>
              </a:r>
              <a:endParaRPr lang="es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4238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Resolución de casos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1295400" y="2590800"/>
            <a:ext cx="4953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b="1" dirty="0" smtClean="0"/>
              <a:t>Equipo de Preinversión</a:t>
            </a:r>
          </a:p>
          <a:p>
            <a:endParaRPr lang="es-419" dirty="0"/>
          </a:p>
          <a:p>
            <a:r>
              <a:rPr lang="es-419" dirty="0"/>
              <a:t>Director de Preinversión </a:t>
            </a:r>
            <a:endParaRPr lang="es-419" dirty="0" smtClean="0"/>
          </a:p>
          <a:p>
            <a:r>
              <a:rPr lang="es-419" dirty="0" smtClean="0"/>
              <a:t>Roberto Jirón</a:t>
            </a:r>
          </a:p>
          <a:p>
            <a:endParaRPr lang="es-419" dirty="0" smtClean="0"/>
          </a:p>
          <a:p>
            <a:r>
              <a:rPr lang="es-419" dirty="0" smtClean="0"/>
              <a:t>Especialistas de Preinversión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dirty="0" smtClean="0"/>
              <a:t>Martha Prado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dirty="0" smtClean="0"/>
              <a:t>Cristel López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dirty="0" smtClean="0"/>
              <a:t>León Aburto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dirty="0" smtClean="0"/>
              <a:t>Osmar Cuadra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5113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NI" dirty="0" smtClean="0"/>
              <a:t>Diagnóstico del área de influencia</a:t>
            </a:r>
            <a:endParaRPr lang="es-US" dirty="0"/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1441713957"/>
              </p:ext>
            </p:extLst>
          </p:nvPr>
        </p:nvGraphicFramePr>
        <p:xfrm>
          <a:off x="990600" y="2286000"/>
          <a:ext cx="6934200" cy="394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29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Diagnóstico de los involucrados</a:t>
            </a:r>
            <a:endParaRPr lang="es-US" dirty="0"/>
          </a:p>
        </p:txBody>
      </p:sp>
      <p:sp>
        <p:nvSpPr>
          <p:cNvPr id="15" name="Título 3"/>
          <p:cNvSpPr txBox="1">
            <a:spLocks/>
          </p:cNvSpPr>
          <p:nvPr/>
        </p:nvSpPr>
        <p:spPr bwMode="auto">
          <a:xfrm>
            <a:off x="984370" y="2631141"/>
            <a:ext cx="6395708" cy="1651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r>
              <a:rPr lang="es-NI" sz="320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Principales propósitos del análisis</a:t>
            </a:r>
            <a:endParaRPr lang="es-US" sz="3200" kern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966441" y="4419600"/>
            <a:ext cx="812825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es-NI" sz="2000" dirty="0"/>
              <a:t>Entender los intereses de los diferentes grupos y sus capacidades para hacer frente a los problemas identificados, y </a:t>
            </a:r>
            <a:endParaRPr lang="es-US" sz="2000" dirty="0"/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es-NI" sz="2000" dirty="0"/>
              <a:t>Diseñar actividades que aborden adecuadamente la capacidad institucional, así como aspectos distributivos y sociales. </a:t>
            </a:r>
            <a:endParaRPr lang="es-US" sz="2000" dirty="0"/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s-US" sz="2000" dirty="0"/>
          </a:p>
        </p:txBody>
      </p:sp>
      <p:sp>
        <p:nvSpPr>
          <p:cNvPr id="17" name="Llamada rectangular redondeada 16"/>
          <p:cNvSpPr/>
          <p:nvPr/>
        </p:nvSpPr>
        <p:spPr>
          <a:xfrm rot="780187">
            <a:off x="7004009" y="2632308"/>
            <a:ext cx="1957093" cy="1649556"/>
          </a:xfrm>
          <a:prstGeom prst="wedgeRoundRectCallout">
            <a:avLst>
              <a:gd name="adj1" fmla="val -23347"/>
              <a:gd name="adj2" fmla="val 64391"/>
              <a:gd name="adj3" fmla="val 1666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NI" sz="1400" b="1" dirty="0" smtClean="0">
                <a:solidFill>
                  <a:schemeClr val="tx1"/>
                </a:solidFill>
              </a:rPr>
              <a:t>¿De quién es el problema?...si un proyecto se diseña ¿A quién beneficia?</a:t>
            </a:r>
            <a:endParaRPr lang="es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69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Diagnóstico de los involucrados</a:t>
            </a:r>
            <a:endParaRPr lang="es-US" dirty="0"/>
          </a:p>
        </p:txBody>
      </p:sp>
      <p:sp>
        <p:nvSpPr>
          <p:cNvPr id="6" name="Título 3"/>
          <p:cNvSpPr txBox="1">
            <a:spLocks/>
          </p:cNvSpPr>
          <p:nvPr/>
        </p:nvSpPr>
        <p:spPr bwMode="auto">
          <a:xfrm>
            <a:off x="1374146" y="2450655"/>
            <a:ext cx="6395708" cy="1651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s-NI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Pasos del análisis</a:t>
            </a:r>
            <a:endParaRPr lang="es-US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294413" y="3886201"/>
            <a:ext cx="8555175" cy="2450556"/>
            <a:chOff x="256722" y="3886201"/>
            <a:chExt cx="8555175" cy="2450556"/>
          </a:xfrm>
        </p:grpSpPr>
        <p:sp>
          <p:nvSpPr>
            <p:cNvPr id="8" name="Forma libre 7"/>
            <p:cNvSpPr/>
            <p:nvPr/>
          </p:nvSpPr>
          <p:spPr>
            <a:xfrm rot="16200000">
              <a:off x="73488" y="4069435"/>
              <a:ext cx="2450556" cy="2084087"/>
            </a:xfrm>
            <a:custGeom>
              <a:avLst/>
              <a:gdLst>
                <a:gd name="connsiteX0" fmla="*/ 0 w 2647156"/>
                <a:gd name="connsiteY0" fmla="*/ 132358 h 3176587"/>
                <a:gd name="connsiteX1" fmla="*/ 132358 w 2647156"/>
                <a:gd name="connsiteY1" fmla="*/ 0 h 3176587"/>
                <a:gd name="connsiteX2" fmla="*/ 2514798 w 2647156"/>
                <a:gd name="connsiteY2" fmla="*/ 0 h 3176587"/>
                <a:gd name="connsiteX3" fmla="*/ 2647156 w 2647156"/>
                <a:gd name="connsiteY3" fmla="*/ 132358 h 3176587"/>
                <a:gd name="connsiteX4" fmla="*/ 2647156 w 2647156"/>
                <a:gd name="connsiteY4" fmla="*/ 3044229 h 3176587"/>
                <a:gd name="connsiteX5" fmla="*/ 2514798 w 2647156"/>
                <a:gd name="connsiteY5" fmla="*/ 3176587 h 3176587"/>
                <a:gd name="connsiteX6" fmla="*/ 132358 w 2647156"/>
                <a:gd name="connsiteY6" fmla="*/ 3176587 h 3176587"/>
                <a:gd name="connsiteX7" fmla="*/ 0 w 2647156"/>
                <a:gd name="connsiteY7" fmla="*/ 3044229 h 3176587"/>
                <a:gd name="connsiteX8" fmla="*/ 0 w 2647156"/>
                <a:gd name="connsiteY8" fmla="*/ 132358 h 3176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7156" h="3176587">
                  <a:moveTo>
                    <a:pt x="2536857" y="1"/>
                  </a:moveTo>
                  <a:cubicBezTo>
                    <a:pt x="2597773" y="1"/>
                    <a:pt x="2647156" y="71111"/>
                    <a:pt x="2647156" y="158830"/>
                  </a:cubicBezTo>
                  <a:lnTo>
                    <a:pt x="2647156" y="3017757"/>
                  </a:lnTo>
                  <a:cubicBezTo>
                    <a:pt x="2647156" y="3105476"/>
                    <a:pt x="2597773" y="3176586"/>
                    <a:pt x="2536857" y="3176586"/>
                  </a:cubicBezTo>
                  <a:lnTo>
                    <a:pt x="110299" y="3176586"/>
                  </a:lnTo>
                  <a:cubicBezTo>
                    <a:pt x="49383" y="3176586"/>
                    <a:pt x="0" y="3105476"/>
                    <a:pt x="0" y="3017757"/>
                  </a:cubicBezTo>
                  <a:lnTo>
                    <a:pt x="0" y="158830"/>
                  </a:lnTo>
                  <a:cubicBezTo>
                    <a:pt x="0" y="71111"/>
                    <a:pt x="49383" y="1"/>
                    <a:pt x="110299" y="1"/>
                  </a:cubicBezTo>
                  <a:lnTo>
                    <a:pt x="2536857" y="1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785" tIns="102869" rIns="133351" bIns="2117726" numCol="1" spcCol="1270" anchor="t" anchorCtr="0">
              <a:noAutofit/>
            </a:bodyPr>
            <a:lstStyle/>
            <a:p>
              <a:pPr lvl="0" algn="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US" sz="2000" kern="1200"/>
            </a:p>
          </p:txBody>
        </p:sp>
        <p:sp>
          <p:nvSpPr>
            <p:cNvPr id="9" name="Forma libre 8"/>
            <p:cNvSpPr/>
            <p:nvPr/>
          </p:nvSpPr>
          <p:spPr>
            <a:xfrm>
              <a:off x="479203" y="3886201"/>
              <a:ext cx="1746981" cy="2450555"/>
            </a:xfrm>
            <a:custGeom>
              <a:avLst/>
              <a:gdLst>
                <a:gd name="connsiteX0" fmla="*/ 0 w 1972131"/>
                <a:gd name="connsiteY0" fmla="*/ 0 h 3176587"/>
                <a:gd name="connsiteX1" fmla="*/ 1972131 w 1972131"/>
                <a:gd name="connsiteY1" fmla="*/ 0 h 3176587"/>
                <a:gd name="connsiteX2" fmla="*/ 1972131 w 1972131"/>
                <a:gd name="connsiteY2" fmla="*/ 3176587 h 3176587"/>
                <a:gd name="connsiteX3" fmla="*/ 0 w 1972131"/>
                <a:gd name="connsiteY3" fmla="*/ 3176587 h 3176587"/>
                <a:gd name="connsiteX4" fmla="*/ 0 w 1972131"/>
                <a:gd name="connsiteY4" fmla="*/ 0 h 3176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2131" h="3176587">
                  <a:moveTo>
                    <a:pt x="0" y="0"/>
                  </a:moveTo>
                  <a:lnTo>
                    <a:pt x="1972131" y="0"/>
                  </a:lnTo>
                  <a:lnTo>
                    <a:pt x="1972131" y="3176587"/>
                  </a:lnTo>
                  <a:lnTo>
                    <a:pt x="0" y="317658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82296" rIns="0" bIns="0" numCol="1" spcCol="1270" anchor="t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NI" sz="1600" kern="1200" dirty="0" smtClean="0"/>
                <a:t>Identificar a los principales involucrados (estos pueden estar a varios niveles, por ejemplo, local, regional o nacional)</a:t>
              </a:r>
              <a:endParaRPr lang="es-US" sz="1600" kern="1200" dirty="0"/>
            </a:p>
          </p:txBody>
        </p:sp>
        <p:sp>
          <p:nvSpPr>
            <p:cNvPr id="10" name="Forma libre 9"/>
            <p:cNvSpPr/>
            <p:nvPr/>
          </p:nvSpPr>
          <p:spPr>
            <a:xfrm rot="16200000">
              <a:off x="2230517" y="4069435"/>
              <a:ext cx="2450556" cy="2084087"/>
            </a:xfrm>
            <a:custGeom>
              <a:avLst/>
              <a:gdLst>
                <a:gd name="connsiteX0" fmla="*/ 0 w 2647156"/>
                <a:gd name="connsiteY0" fmla="*/ 132358 h 3176587"/>
                <a:gd name="connsiteX1" fmla="*/ 132358 w 2647156"/>
                <a:gd name="connsiteY1" fmla="*/ 0 h 3176587"/>
                <a:gd name="connsiteX2" fmla="*/ 2514798 w 2647156"/>
                <a:gd name="connsiteY2" fmla="*/ 0 h 3176587"/>
                <a:gd name="connsiteX3" fmla="*/ 2647156 w 2647156"/>
                <a:gd name="connsiteY3" fmla="*/ 132358 h 3176587"/>
                <a:gd name="connsiteX4" fmla="*/ 2647156 w 2647156"/>
                <a:gd name="connsiteY4" fmla="*/ 3044229 h 3176587"/>
                <a:gd name="connsiteX5" fmla="*/ 2514798 w 2647156"/>
                <a:gd name="connsiteY5" fmla="*/ 3176587 h 3176587"/>
                <a:gd name="connsiteX6" fmla="*/ 132358 w 2647156"/>
                <a:gd name="connsiteY6" fmla="*/ 3176587 h 3176587"/>
                <a:gd name="connsiteX7" fmla="*/ 0 w 2647156"/>
                <a:gd name="connsiteY7" fmla="*/ 3044229 h 3176587"/>
                <a:gd name="connsiteX8" fmla="*/ 0 w 2647156"/>
                <a:gd name="connsiteY8" fmla="*/ 132358 h 3176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7156" h="3176587">
                  <a:moveTo>
                    <a:pt x="2536857" y="1"/>
                  </a:moveTo>
                  <a:cubicBezTo>
                    <a:pt x="2597773" y="1"/>
                    <a:pt x="2647156" y="71111"/>
                    <a:pt x="2647156" y="158830"/>
                  </a:cubicBezTo>
                  <a:lnTo>
                    <a:pt x="2647156" y="3017757"/>
                  </a:lnTo>
                  <a:cubicBezTo>
                    <a:pt x="2647156" y="3105476"/>
                    <a:pt x="2597773" y="3176586"/>
                    <a:pt x="2536857" y="3176586"/>
                  </a:cubicBezTo>
                  <a:lnTo>
                    <a:pt x="110299" y="3176586"/>
                  </a:lnTo>
                  <a:cubicBezTo>
                    <a:pt x="49383" y="3176586"/>
                    <a:pt x="0" y="3105476"/>
                    <a:pt x="0" y="3017757"/>
                  </a:cubicBezTo>
                  <a:lnTo>
                    <a:pt x="0" y="158830"/>
                  </a:lnTo>
                  <a:cubicBezTo>
                    <a:pt x="0" y="71111"/>
                    <a:pt x="49383" y="1"/>
                    <a:pt x="110299" y="1"/>
                  </a:cubicBezTo>
                  <a:lnTo>
                    <a:pt x="2536857" y="1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785" tIns="102870" rIns="133351" bIns="2117726" numCol="1" spcCol="1270" anchor="t" anchorCtr="0">
              <a:noAutofit/>
            </a:bodyPr>
            <a:lstStyle/>
            <a:p>
              <a:pPr lvl="0" algn="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US" sz="2000" kern="1200"/>
            </a:p>
          </p:txBody>
        </p:sp>
        <p:sp>
          <p:nvSpPr>
            <p:cNvPr id="11" name="Extracto 10"/>
            <p:cNvSpPr/>
            <p:nvPr/>
          </p:nvSpPr>
          <p:spPr>
            <a:xfrm rot="5400000">
              <a:off x="2244150" y="5830154"/>
              <a:ext cx="360044" cy="312613"/>
            </a:xfrm>
            <a:prstGeom prst="flowChartExtra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orma libre 11"/>
            <p:cNvSpPr/>
            <p:nvPr/>
          </p:nvSpPr>
          <p:spPr>
            <a:xfrm>
              <a:off x="2563291" y="3886201"/>
              <a:ext cx="1684459" cy="2450555"/>
            </a:xfrm>
            <a:custGeom>
              <a:avLst/>
              <a:gdLst>
                <a:gd name="connsiteX0" fmla="*/ 0 w 1972131"/>
                <a:gd name="connsiteY0" fmla="*/ 0 h 3176587"/>
                <a:gd name="connsiteX1" fmla="*/ 1972131 w 1972131"/>
                <a:gd name="connsiteY1" fmla="*/ 0 h 3176587"/>
                <a:gd name="connsiteX2" fmla="*/ 1972131 w 1972131"/>
                <a:gd name="connsiteY2" fmla="*/ 3176587 h 3176587"/>
                <a:gd name="connsiteX3" fmla="*/ 0 w 1972131"/>
                <a:gd name="connsiteY3" fmla="*/ 3176587 h 3176587"/>
                <a:gd name="connsiteX4" fmla="*/ 0 w 1972131"/>
                <a:gd name="connsiteY4" fmla="*/ 0 h 3176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2131" h="3176587">
                  <a:moveTo>
                    <a:pt x="0" y="0"/>
                  </a:moveTo>
                  <a:lnTo>
                    <a:pt x="1972131" y="0"/>
                  </a:lnTo>
                  <a:lnTo>
                    <a:pt x="1972131" y="3176587"/>
                  </a:lnTo>
                  <a:lnTo>
                    <a:pt x="0" y="317658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82296" rIns="0" bIns="0" numCol="1" spcCol="1270" anchor="t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NI" sz="1600" kern="1200" dirty="0" smtClean="0"/>
                <a:t>Investigar sus roles, intereses, poder relativo y capacidad para participar</a:t>
              </a:r>
              <a:endParaRPr lang="es-US" sz="1600" kern="1200" dirty="0"/>
            </a:p>
          </p:txBody>
        </p:sp>
        <p:sp>
          <p:nvSpPr>
            <p:cNvPr id="13" name="Forma libre 12"/>
            <p:cNvSpPr/>
            <p:nvPr/>
          </p:nvSpPr>
          <p:spPr>
            <a:xfrm rot="16200000">
              <a:off x="4387546" y="4069435"/>
              <a:ext cx="2450556" cy="2084087"/>
            </a:xfrm>
            <a:custGeom>
              <a:avLst/>
              <a:gdLst>
                <a:gd name="connsiteX0" fmla="*/ 0 w 2647156"/>
                <a:gd name="connsiteY0" fmla="*/ 132358 h 3176587"/>
                <a:gd name="connsiteX1" fmla="*/ 132358 w 2647156"/>
                <a:gd name="connsiteY1" fmla="*/ 0 h 3176587"/>
                <a:gd name="connsiteX2" fmla="*/ 2514798 w 2647156"/>
                <a:gd name="connsiteY2" fmla="*/ 0 h 3176587"/>
                <a:gd name="connsiteX3" fmla="*/ 2647156 w 2647156"/>
                <a:gd name="connsiteY3" fmla="*/ 132358 h 3176587"/>
                <a:gd name="connsiteX4" fmla="*/ 2647156 w 2647156"/>
                <a:gd name="connsiteY4" fmla="*/ 3044229 h 3176587"/>
                <a:gd name="connsiteX5" fmla="*/ 2514798 w 2647156"/>
                <a:gd name="connsiteY5" fmla="*/ 3176587 h 3176587"/>
                <a:gd name="connsiteX6" fmla="*/ 132358 w 2647156"/>
                <a:gd name="connsiteY6" fmla="*/ 3176587 h 3176587"/>
                <a:gd name="connsiteX7" fmla="*/ 0 w 2647156"/>
                <a:gd name="connsiteY7" fmla="*/ 3044229 h 3176587"/>
                <a:gd name="connsiteX8" fmla="*/ 0 w 2647156"/>
                <a:gd name="connsiteY8" fmla="*/ 132358 h 3176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7156" h="3176587">
                  <a:moveTo>
                    <a:pt x="2536857" y="1"/>
                  </a:moveTo>
                  <a:cubicBezTo>
                    <a:pt x="2597773" y="1"/>
                    <a:pt x="2647156" y="71111"/>
                    <a:pt x="2647156" y="158830"/>
                  </a:cubicBezTo>
                  <a:lnTo>
                    <a:pt x="2647156" y="3017757"/>
                  </a:lnTo>
                  <a:cubicBezTo>
                    <a:pt x="2647156" y="3105476"/>
                    <a:pt x="2597773" y="3176586"/>
                    <a:pt x="2536857" y="3176586"/>
                  </a:cubicBezTo>
                  <a:lnTo>
                    <a:pt x="110299" y="3176586"/>
                  </a:lnTo>
                  <a:cubicBezTo>
                    <a:pt x="49383" y="3176586"/>
                    <a:pt x="0" y="3105476"/>
                    <a:pt x="0" y="3017757"/>
                  </a:cubicBezTo>
                  <a:lnTo>
                    <a:pt x="0" y="158830"/>
                  </a:lnTo>
                  <a:cubicBezTo>
                    <a:pt x="0" y="71111"/>
                    <a:pt x="49383" y="1"/>
                    <a:pt x="110299" y="1"/>
                  </a:cubicBezTo>
                  <a:lnTo>
                    <a:pt x="2536857" y="1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785" tIns="102870" rIns="133351" bIns="2117725" numCol="1" spcCol="1270" anchor="t" anchorCtr="0">
              <a:noAutofit/>
            </a:bodyPr>
            <a:lstStyle/>
            <a:p>
              <a:pPr lvl="0" algn="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US" sz="2000" kern="1200"/>
            </a:p>
          </p:txBody>
        </p:sp>
        <p:sp>
          <p:nvSpPr>
            <p:cNvPr id="14" name="Extracto 13"/>
            <p:cNvSpPr/>
            <p:nvPr/>
          </p:nvSpPr>
          <p:spPr>
            <a:xfrm rot="5400000">
              <a:off x="4401179" y="5830154"/>
              <a:ext cx="360044" cy="312613"/>
            </a:xfrm>
            <a:prstGeom prst="flowChartExtra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orma libre 17"/>
            <p:cNvSpPr/>
            <p:nvPr/>
          </p:nvSpPr>
          <p:spPr>
            <a:xfrm>
              <a:off x="4987598" y="3886201"/>
              <a:ext cx="1552644" cy="2450555"/>
            </a:xfrm>
            <a:custGeom>
              <a:avLst/>
              <a:gdLst>
                <a:gd name="connsiteX0" fmla="*/ 0 w 1972131"/>
                <a:gd name="connsiteY0" fmla="*/ 0 h 3176587"/>
                <a:gd name="connsiteX1" fmla="*/ 1972131 w 1972131"/>
                <a:gd name="connsiteY1" fmla="*/ 0 h 3176587"/>
                <a:gd name="connsiteX2" fmla="*/ 1972131 w 1972131"/>
                <a:gd name="connsiteY2" fmla="*/ 3176587 h 3176587"/>
                <a:gd name="connsiteX3" fmla="*/ 0 w 1972131"/>
                <a:gd name="connsiteY3" fmla="*/ 3176587 h 3176587"/>
                <a:gd name="connsiteX4" fmla="*/ 0 w 1972131"/>
                <a:gd name="connsiteY4" fmla="*/ 0 h 3176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2131" h="3176587">
                  <a:moveTo>
                    <a:pt x="0" y="0"/>
                  </a:moveTo>
                  <a:lnTo>
                    <a:pt x="1972131" y="0"/>
                  </a:lnTo>
                  <a:lnTo>
                    <a:pt x="1972131" y="3176587"/>
                  </a:lnTo>
                  <a:lnTo>
                    <a:pt x="0" y="317658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82296" rIns="0" bIns="0" numCol="1" spcCol="1270" anchor="t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NI" sz="1600" kern="1200" dirty="0" smtClean="0"/>
                <a:t>Identificar conflictos en las relaciones entre los diferentes grupos de involucrados</a:t>
              </a:r>
              <a:endParaRPr lang="es-US" sz="1600" kern="1200" dirty="0"/>
            </a:p>
          </p:txBody>
        </p:sp>
        <p:sp>
          <p:nvSpPr>
            <p:cNvPr id="19" name="Forma libre 18"/>
            <p:cNvSpPr/>
            <p:nvPr/>
          </p:nvSpPr>
          <p:spPr>
            <a:xfrm rot="16200000">
              <a:off x="6544576" y="4069435"/>
              <a:ext cx="2450556" cy="2084087"/>
            </a:xfrm>
            <a:custGeom>
              <a:avLst/>
              <a:gdLst>
                <a:gd name="connsiteX0" fmla="*/ 0 w 2647156"/>
                <a:gd name="connsiteY0" fmla="*/ 132358 h 3176587"/>
                <a:gd name="connsiteX1" fmla="*/ 132358 w 2647156"/>
                <a:gd name="connsiteY1" fmla="*/ 0 h 3176587"/>
                <a:gd name="connsiteX2" fmla="*/ 2514798 w 2647156"/>
                <a:gd name="connsiteY2" fmla="*/ 0 h 3176587"/>
                <a:gd name="connsiteX3" fmla="*/ 2647156 w 2647156"/>
                <a:gd name="connsiteY3" fmla="*/ 132358 h 3176587"/>
                <a:gd name="connsiteX4" fmla="*/ 2647156 w 2647156"/>
                <a:gd name="connsiteY4" fmla="*/ 3044229 h 3176587"/>
                <a:gd name="connsiteX5" fmla="*/ 2514798 w 2647156"/>
                <a:gd name="connsiteY5" fmla="*/ 3176587 h 3176587"/>
                <a:gd name="connsiteX6" fmla="*/ 132358 w 2647156"/>
                <a:gd name="connsiteY6" fmla="*/ 3176587 h 3176587"/>
                <a:gd name="connsiteX7" fmla="*/ 0 w 2647156"/>
                <a:gd name="connsiteY7" fmla="*/ 3044229 h 3176587"/>
                <a:gd name="connsiteX8" fmla="*/ 0 w 2647156"/>
                <a:gd name="connsiteY8" fmla="*/ 132358 h 3176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7156" h="3176587">
                  <a:moveTo>
                    <a:pt x="2536857" y="1"/>
                  </a:moveTo>
                  <a:cubicBezTo>
                    <a:pt x="2597773" y="1"/>
                    <a:pt x="2647156" y="71111"/>
                    <a:pt x="2647156" y="158830"/>
                  </a:cubicBezTo>
                  <a:lnTo>
                    <a:pt x="2647156" y="3017757"/>
                  </a:lnTo>
                  <a:cubicBezTo>
                    <a:pt x="2647156" y="3105476"/>
                    <a:pt x="2597773" y="3176586"/>
                    <a:pt x="2536857" y="3176586"/>
                  </a:cubicBezTo>
                  <a:lnTo>
                    <a:pt x="110299" y="3176586"/>
                  </a:lnTo>
                  <a:cubicBezTo>
                    <a:pt x="49383" y="3176586"/>
                    <a:pt x="0" y="3105476"/>
                    <a:pt x="0" y="3017757"/>
                  </a:cubicBezTo>
                  <a:lnTo>
                    <a:pt x="0" y="158830"/>
                  </a:lnTo>
                  <a:cubicBezTo>
                    <a:pt x="0" y="71111"/>
                    <a:pt x="49383" y="1"/>
                    <a:pt x="110299" y="1"/>
                  </a:cubicBezTo>
                  <a:lnTo>
                    <a:pt x="2536857" y="1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785" tIns="102870" rIns="133351" bIns="2117725" numCol="1" spcCol="1270" anchor="t" anchorCtr="0">
              <a:noAutofit/>
            </a:bodyPr>
            <a:lstStyle/>
            <a:p>
              <a:pPr lvl="0" algn="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US" sz="2000" kern="1200" dirty="0"/>
            </a:p>
          </p:txBody>
        </p:sp>
        <p:sp>
          <p:nvSpPr>
            <p:cNvPr id="20" name="Extracto 19"/>
            <p:cNvSpPr/>
            <p:nvPr/>
          </p:nvSpPr>
          <p:spPr>
            <a:xfrm rot="5400000">
              <a:off x="6568630" y="5830154"/>
              <a:ext cx="360044" cy="312613"/>
            </a:xfrm>
            <a:prstGeom prst="flowChartExtra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Forma libre 20"/>
            <p:cNvSpPr/>
            <p:nvPr/>
          </p:nvSpPr>
          <p:spPr>
            <a:xfrm>
              <a:off x="7082106" y="3886201"/>
              <a:ext cx="1552644" cy="2450555"/>
            </a:xfrm>
            <a:custGeom>
              <a:avLst/>
              <a:gdLst>
                <a:gd name="connsiteX0" fmla="*/ 0 w 1972131"/>
                <a:gd name="connsiteY0" fmla="*/ 0 h 3176587"/>
                <a:gd name="connsiteX1" fmla="*/ 1972131 w 1972131"/>
                <a:gd name="connsiteY1" fmla="*/ 0 h 3176587"/>
                <a:gd name="connsiteX2" fmla="*/ 1972131 w 1972131"/>
                <a:gd name="connsiteY2" fmla="*/ 3176587 h 3176587"/>
                <a:gd name="connsiteX3" fmla="*/ 0 w 1972131"/>
                <a:gd name="connsiteY3" fmla="*/ 3176587 h 3176587"/>
                <a:gd name="connsiteX4" fmla="*/ 0 w 1972131"/>
                <a:gd name="connsiteY4" fmla="*/ 0 h 3176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2131" h="3176587">
                  <a:moveTo>
                    <a:pt x="0" y="0"/>
                  </a:moveTo>
                  <a:lnTo>
                    <a:pt x="1972131" y="0"/>
                  </a:lnTo>
                  <a:lnTo>
                    <a:pt x="1972131" y="3176587"/>
                  </a:lnTo>
                  <a:lnTo>
                    <a:pt x="0" y="317658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82296" rIns="0" bIns="0" numCol="1" spcCol="1270" anchor="t" anchorCtr="0">
              <a:noAutofit/>
            </a:bodyPr>
            <a:lstStyle/>
            <a:p>
              <a:pPr lvl="0"/>
              <a:r>
                <a:rPr lang="es-NI" sz="1600" dirty="0"/>
                <a:t>Interpretar los hallazgos del análisis y definir cómo estos deben ser incorporados en el diseño del programa</a:t>
              </a:r>
              <a:endParaRPr lang="es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5348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Diagnóstico de los involucrados</a:t>
            </a:r>
            <a:endParaRPr lang="es-US" dirty="0"/>
          </a:p>
        </p:txBody>
      </p:sp>
      <p:graphicFrame>
        <p:nvGraphicFramePr>
          <p:cNvPr id="5" name="5 Diagrama"/>
          <p:cNvGraphicFramePr/>
          <p:nvPr>
            <p:extLst>
              <p:ext uri="{D42A27DB-BD31-4B8C-83A1-F6EECF244321}">
                <p14:modId xmlns:p14="http://schemas.microsoft.com/office/powerpoint/2010/main" val="1996258381"/>
              </p:ext>
            </p:extLst>
          </p:nvPr>
        </p:nvGraphicFramePr>
        <p:xfrm>
          <a:off x="2362200" y="2438400"/>
          <a:ext cx="41148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909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Diagnóstico de los involucrados</a:t>
            </a:r>
            <a:endParaRPr lang="es-US" dirty="0"/>
          </a:p>
        </p:txBody>
      </p:sp>
      <p:sp>
        <p:nvSpPr>
          <p:cNvPr id="15" name="Título 3"/>
          <p:cNvSpPr txBox="1">
            <a:spLocks/>
          </p:cNvSpPr>
          <p:nvPr/>
        </p:nvSpPr>
        <p:spPr bwMode="auto">
          <a:xfrm>
            <a:off x="1374146" y="2450655"/>
            <a:ext cx="6395708" cy="1651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s-NI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Pasos del análisis</a:t>
            </a:r>
            <a:endParaRPr lang="es-US" kern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6" name="Grupo 15"/>
          <p:cNvGrpSpPr/>
          <p:nvPr/>
        </p:nvGrpSpPr>
        <p:grpSpPr>
          <a:xfrm>
            <a:off x="326859" y="2797046"/>
            <a:ext cx="8490281" cy="3854707"/>
            <a:chOff x="1514518" y="1465158"/>
            <a:chExt cx="8490281" cy="3854707"/>
          </a:xfrm>
        </p:grpSpPr>
        <p:sp>
          <p:nvSpPr>
            <p:cNvPr id="17" name="Rectángulo 16"/>
            <p:cNvSpPr/>
            <p:nvPr/>
          </p:nvSpPr>
          <p:spPr>
            <a:xfrm>
              <a:off x="2609388" y="2642209"/>
              <a:ext cx="7395411" cy="26776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NI" sz="2800" i="1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El </a:t>
              </a:r>
              <a:r>
                <a:rPr lang="es-NI" sz="2800" i="1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uso efectivo de métodos participativos de planificación y herramientas grupales de planificación puede ayudar a asegurar que las visiones y perspectivas de diferentes grupos de involucrados son adecuadamente representadas y </a:t>
              </a:r>
              <a:r>
                <a:rPr lang="es-NI" sz="2800" i="1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comprendidas.</a:t>
              </a:r>
              <a:endParaRPr lang="es-US" sz="2800" i="1" dirty="0">
                <a:latin typeface="Calibri" panose="020F0502020204030204" pitchFamily="34" charset="0"/>
              </a:endParaRPr>
            </a:p>
          </p:txBody>
        </p:sp>
        <p:sp>
          <p:nvSpPr>
            <p:cNvPr id="22" name="CuadroTexto 21"/>
            <p:cNvSpPr txBox="1"/>
            <p:nvPr/>
          </p:nvSpPr>
          <p:spPr>
            <a:xfrm>
              <a:off x="1514518" y="1465158"/>
              <a:ext cx="540968" cy="3770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NI" sz="23900" dirty="0" smtClean="0">
                  <a:latin typeface="Calibri" panose="020F0502020204030204" pitchFamily="34" charset="0"/>
                </a:rPr>
                <a:t>“</a:t>
              </a:r>
              <a:endParaRPr lang="es-US" sz="23900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091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Diagnóstico de los involucrados</a:t>
            </a:r>
            <a:endParaRPr lang="es-US" dirty="0"/>
          </a:p>
        </p:txBody>
      </p:sp>
      <p:sp>
        <p:nvSpPr>
          <p:cNvPr id="15" name="Título 3"/>
          <p:cNvSpPr txBox="1">
            <a:spLocks/>
          </p:cNvSpPr>
          <p:nvPr/>
        </p:nvSpPr>
        <p:spPr bwMode="auto">
          <a:xfrm>
            <a:off x="1341263" y="1408643"/>
            <a:ext cx="6395708" cy="1651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s-NI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Pasos del análisis</a:t>
            </a:r>
            <a:endParaRPr lang="es-US" kern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640971" y="2381550"/>
            <a:ext cx="6096000" cy="67185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ctr" fontAlgn="auto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s-NI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Matriz de análisis de involucrados</a:t>
            </a:r>
            <a:endParaRPr lang="es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880507"/>
              </p:ext>
            </p:extLst>
          </p:nvPr>
        </p:nvGraphicFramePr>
        <p:xfrm>
          <a:off x="58152" y="3389842"/>
          <a:ext cx="9027696" cy="3173118"/>
        </p:xfrm>
        <a:graphic>
          <a:graphicData uri="http://schemas.openxmlformats.org/drawingml/2006/table">
            <a:tbl>
              <a:tblPr firstRow="1" firstCol="1" bandRow="1"/>
              <a:tblGrid>
                <a:gridCol w="1804908"/>
                <a:gridCol w="1805697"/>
                <a:gridCol w="1805697"/>
                <a:gridCol w="1805697"/>
                <a:gridCol w="1805697"/>
              </a:tblGrid>
              <a:tr h="11598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NI" sz="1400" dirty="0">
                          <a:effectLst/>
                          <a:latin typeface="Calibri" panose="020F0502020204030204" pitchFamily="34" charset="0"/>
                        </a:rPr>
                        <a:t>Grupo involucrado</a:t>
                      </a:r>
                      <a:endParaRPr lang="es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NI" sz="1400" dirty="0">
                          <a:effectLst/>
                          <a:latin typeface="Calibri" panose="020F0502020204030204" pitchFamily="34" charset="0"/>
                        </a:rPr>
                        <a:t>¿Cómo es afectado por el problema (s)?</a:t>
                      </a:r>
                      <a:endParaRPr lang="es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NI" sz="1400" dirty="0">
                          <a:effectLst/>
                          <a:latin typeface="Calibri" panose="020F0502020204030204" pitchFamily="34" charset="0"/>
                        </a:rPr>
                        <a:t>Capacidad / motivación para participar en el abordaje del problema (s)</a:t>
                      </a:r>
                      <a:endParaRPr lang="es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NI" sz="1400" dirty="0">
                          <a:effectLst/>
                          <a:latin typeface="Calibri" panose="020F0502020204030204" pitchFamily="34" charset="0"/>
                        </a:rPr>
                        <a:t>Relaciones con otros involucrados (por ejemplo, de asociación o conflicto)</a:t>
                      </a:r>
                      <a:endParaRPr lang="es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"/>
                          <a:cs typeface=""/>
                        </a:rPr>
                        <a:t>Cómo pueden ser incluidos / comprometidos</a:t>
                      </a:r>
                      <a:endParaRPr lang="es-US" sz="14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"/>
                        <a:cs typeface="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</a:tr>
              <a:tr h="15729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9pPr>
                    </a:lstStyle>
                    <a:p>
                      <a:pPr marL="457200" marR="0" indent="-4572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endParaRPr lang="es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77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6153</TotalTime>
  <Words>1755</Words>
  <Application>Microsoft Office PowerPoint</Application>
  <PresentationFormat>Presentación en pantalla (4:3)</PresentationFormat>
  <Paragraphs>256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42" baseType="lpstr">
      <vt:lpstr>Arial</vt:lpstr>
      <vt:lpstr>Calibri</vt:lpstr>
      <vt:lpstr>Corbel</vt:lpstr>
      <vt:lpstr>Courier New</vt:lpstr>
      <vt:lpstr>Symbol</vt:lpstr>
      <vt:lpstr>Times New Roman</vt:lpstr>
      <vt:lpstr>Trebuchet MS</vt:lpstr>
      <vt:lpstr>Tw Cen MT</vt:lpstr>
      <vt:lpstr>Wingdings</vt:lpstr>
      <vt:lpstr>Berlín</vt:lpstr>
      <vt:lpstr>Taller Identificación de Proyectos</vt:lpstr>
      <vt:lpstr>MODULO I</vt:lpstr>
      <vt:lpstr>Agenda</vt:lpstr>
      <vt:lpstr>Diagnóstico del área de influencia</vt:lpstr>
      <vt:lpstr>Diagnóstico de los involucrados</vt:lpstr>
      <vt:lpstr>Diagnóstico de los involucrados</vt:lpstr>
      <vt:lpstr>Diagnóstico de los involucrados</vt:lpstr>
      <vt:lpstr>Diagnóstico de los involucrados</vt:lpstr>
      <vt:lpstr>Diagnóstico de los involucrados</vt:lpstr>
      <vt:lpstr>Análisis de los involucrados</vt:lpstr>
      <vt:lpstr>Diagnóstico del servicio</vt:lpstr>
      <vt:lpstr>Identificación de la problemática Causas- problema central-Efectos</vt:lpstr>
      <vt:lpstr>Identificación de la problemática Causas- problema central-Efectos</vt:lpstr>
      <vt:lpstr>Identificación de la problemática Causas- problema central-Efectos</vt:lpstr>
      <vt:lpstr>Identificación de la problemática Causas- problema central-Efectos</vt:lpstr>
      <vt:lpstr>Identificación de la problemática Causas- problema central-Efectos</vt:lpstr>
      <vt:lpstr>Identificación de la problemática Causas- problema central-Efectos</vt:lpstr>
      <vt:lpstr>Identificación de la problemática Causas- problema central-Efectos</vt:lpstr>
      <vt:lpstr>Identificación de la problemática Causas- problema central-Efectos</vt:lpstr>
      <vt:lpstr>Identificación de la problemática Causas- problema central-Efectos</vt:lpstr>
      <vt:lpstr>Presentación de PowerPoint</vt:lpstr>
      <vt:lpstr>Presentación de PowerPoint</vt:lpstr>
      <vt:lpstr>Identificación de los objetivos Medios – Objetivo central - Fines</vt:lpstr>
      <vt:lpstr>Identificación de los objetivos Medios – Objetivo central - Fines</vt:lpstr>
      <vt:lpstr>Identificación de los objetivos Medios – Objetivo central - Fines</vt:lpstr>
      <vt:lpstr>Presentación de PowerPoint</vt:lpstr>
      <vt:lpstr>Identificación de alternativas de solución</vt:lpstr>
      <vt:lpstr>Identificación de alternativas de solución</vt:lpstr>
      <vt:lpstr>Presentación de PowerPoint</vt:lpstr>
      <vt:lpstr>Identificación de alternativas de solución</vt:lpstr>
      <vt:lpstr>Identificación de alternativas de solución</vt:lpstr>
      <vt:lpstr>Resolución de casos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I: DEFINICION Y CONCEPTUALIZACION DE LA FORMULACION Y EVALUACION DE PROYECTOS</dc:title>
  <dc:creator>MCanales</dc:creator>
  <cp:lastModifiedBy>Cuenta Microsoft</cp:lastModifiedBy>
  <cp:revision>183</cp:revision>
  <dcterms:created xsi:type="dcterms:W3CDTF">2011-08-11T15:58:23Z</dcterms:created>
  <dcterms:modified xsi:type="dcterms:W3CDTF">2017-03-31T02:44:11Z</dcterms:modified>
</cp:coreProperties>
</file>